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4284" r:id="rId1"/>
  </p:sldMasterIdLst>
  <p:notesMasterIdLst>
    <p:notesMasterId r:id="rId53"/>
  </p:notesMasterIdLst>
  <p:handoutMasterIdLst>
    <p:handoutMasterId r:id="rId54"/>
  </p:handoutMasterIdLst>
  <p:sldIdLst>
    <p:sldId id="916" r:id="rId2"/>
    <p:sldId id="1005" r:id="rId3"/>
    <p:sldId id="1134" r:id="rId4"/>
    <p:sldId id="1143" r:id="rId5"/>
    <p:sldId id="1026" r:id="rId6"/>
    <p:sldId id="1135" r:id="rId7"/>
    <p:sldId id="1006" r:id="rId8"/>
    <p:sldId id="1137" r:id="rId9"/>
    <p:sldId id="1028" r:id="rId10"/>
    <p:sldId id="1123" r:id="rId11"/>
    <p:sldId id="1030" r:id="rId12"/>
    <p:sldId id="1136" r:id="rId13"/>
    <p:sldId id="1013" r:id="rId14"/>
    <p:sldId id="1144" r:id="rId15"/>
    <p:sldId id="1155" r:id="rId16"/>
    <p:sldId id="1145" r:id="rId17"/>
    <p:sldId id="1146" r:id="rId18"/>
    <p:sldId id="1166" r:id="rId19"/>
    <p:sldId id="1138" r:id="rId20"/>
    <p:sldId id="1034" r:id="rId21"/>
    <p:sldId id="1153" r:id="rId22"/>
    <p:sldId id="1036" r:id="rId23"/>
    <p:sldId id="1086" r:id="rId24"/>
    <p:sldId id="1087" r:id="rId25"/>
    <p:sldId id="1090" r:id="rId26"/>
    <p:sldId id="1115" r:id="rId27"/>
    <p:sldId id="1116" r:id="rId28"/>
    <p:sldId id="1121" r:id="rId29"/>
    <p:sldId id="1120" r:id="rId30"/>
    <p:sldId id="1150" r:id="rId31"/>
    <p:sldId id="1117" r:id="rId32"/>
    <p:sldId id="1118" r:id="rId33"/>
    <p:sldId id="1140" r:id="rId34"/>
    <p:sldId id="1156" r:id="rId35"/>
    <p:sldId id="1141" r:id="rId36"/>
    <p:sldId id="1158" r:id="rId37"/>
    <p:sldId id="1159" r:id="rId38"/>
    <p:sldId id="1069" r:id="rId39"/>
    <p:sldId id="1164" r:id="rId40"/>
    <p:sldId id="1165" r:id="rId41"/>
    <p:sldId id="1160" r:id="rId42"/>
    <p:sldId id="1161" r:id="rId43"/>
    <p:sldId id="1162" r:id="rId44"/>
    <p:sldId id="1092" r:id="rId45"/>
    <p:sldId id="1105" r:id="rId46"/>
    <p:sldId id="1124" r:id="rId47"/>
    <p:sldId id="1068" r:id="rId48"/>
    <p:sldId id="1142" r:id="rId49"/>
    <p:sldId id="1078" r:id="rId50"/>
    <p:sldId id="1059" r:id="rId51"/>
    <p:sldId id="986" r:id="rId52"/>
  </p:sldIdLst>
  <p:sldSz cx="9906000" cy="6858000" type="A4"/>
  <p:notesSz cx="6669088" cy="9928225"/>
  <p:embeddedFontLst>
    <p:embeddedFont>
      <p:font typeface="Garamond" pitchFamily="18" charset="0"/>
      <p:regular r:id="rId55"/>
      <p:bold r:id="rId56"/>
      <p:italic r:id="rId57"/>
    </p:embeddedFont>
    <p:embeddedFont>
      <p:font typeface="Arial Narrow" pitchFamily="34" charset="0"/>
      <p:regular r:id="rId58"/>
      <p:bold r:id="rId59"/>
      <p:italic r:id="rId60"/>
      <p:boldItalic r:id="rId61"/>
    </p:embeddedFont>
    <p:embeddedFont>
      <p:font typeface="Calibri" pitchFamily="34" charset="0"/>
      <p:regular r:id="rId62"/>
      <p:bold r:id="rId63"/>
      <p:italic r:id="rId64"/>
      <p:boldItalic r:id="rId6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BA7FE4B-99D0-4D4B-A735-CCE05F5C2B68}">
          <p14:sldIdLst>
            <p14:sldId id="916"/>
            <p14:sldId id="1005"/>
          </p14:sldIdLst>
        </p14:section>
        <p14:section name="Предпосылки создания МФЦ" id="{3A52C370-C87C-4C43-BFCF-20777962A987}">
          <p14:sldIdLst>
            <p14:sldId id="1134"/>
            <p14:sldId id="1143"/>
            <p14:sldId id="1026"/>
          </p14:sldIdLst>
        </p14:section>
        <p14:section name="Эксперимент по созданию МФЦ" id="{31F0AF7A-3A50-4EA9-AD2E-24A63C393B99}">
          <p14:sldIdLst>
            <p14:sldId id="1135"/>
            <p14:sldId id="1006"/>
          </p14:sldIdLst>
        </p14:section>
        <p14:section name="ГЦП 2009-2011" id="{EDC12AE2-7357-48A1-A5A4-BCBFDF473260}">
          <p14:sldIdLst>
            <p14:sldId id="1137"/>
            <p14:sldId id="1028"/>
            <p14:sldId id="1123"/>
            <p14:sldId id="1029"/>
            <p14:sldId id="1030"/>
          </p14:sldIdLst>
        </p14:section>
        <p14:section name="Совершенствование ФЗ" id="{FBC3C26F-B67D-4A9D-AD09-66B0F90D5C83}">
          <p14:sldIdLst>
            <p14:sldId id="1136"/>
            <p14:sldId id="1144"/>
            <p14:sldId id="1145"/>
            <p14:sldId id="1146"/>
            <p14:sldId id="1013"/>
          </p14:sldIdLst>
        </p14:section>
        <p14:section name="Новый подход к МФЦ" id="{C2E6C343-6F14-438F-975B-E19B7E4BB1BA}">
          <p14:sldIdLst>
            <p14:sldId id="1138"/>
            <p14:sldId id="1035"/>
            <p14:sldId id="1034"/>
            <p14:sldId id="1036"/>
          </p14:sldIdLst>
        </p14:section>
        <p14:section name="Новые центры" id="{87A0D73F-6AAA-4185-AFCF-0BCE5136FAAF}">
          <p14:sldIdLst>
            <p14:sldId id="1139"/>
            <p14:sldId id="1086"/>
            <p14:sldId id="1087"/>
            <p14:sldId id="1088"/>
            <p14:sldId id="1089"/>
            <p14:sldId id="1090"/>
            <p14:sldId id="1091"/>
            <p14:sldId id="1115"/>
            <p14:sldId id="1116"/>
            <p14:sldId id="1121"/>
            <p14:sldId id="1120"/>
            <p14:sldId id="1150"/>
            <p14:sldId id="1117"/>
            <p14:sldId id="1118"/>
          </p14:sldIdLst>
        </p14:section>
        <p14:section name="ГП Открытое Правительство" id="{2D007B54-F03F-41C8-B620-28A1C3469C88}">
          <p14:sldIdLst>
            <p14:sldId id="1140"/>
            <p14:sldId id="1021"/>
          </p14:sldIdLst>
        </p14:section>
        <p14:section name="Перспективы развития МФЦ" id="{3B189989-1431-4F13-8F8C-033D21833643}">
          <p14:sldIdLst>
            <p14:sldId id="1141"/>
            <p14:sldId id="1074"/>
            <p14:sldId id="1094"/>
            <p14:sldId id="1067"/>
            <p14:sldId id="1058"/>
            <p14:sldId id="1095"/>
            <p14:sldId id="1063"/>
            <p14:sldId id="1096"/>
            <p14:sldId id="1064"/>
            <p14:sldId id="1069"/>
            <p14:sldId id="1072"/>
            <p14:sldId id="1092"/>
            <p14:sldId id="1151"/>
            <p14:sldId id="1105"/>
            <p14:sldId id="1124"/>
            <p14:sldId id="1068"/>
          </p14:sldIdLst>
        </p14:section>
        <p14:section name="Информирование населения" id="{FACBD223-24B2-4EF0-8E73-78054215FDB9}">
          <p14:sldIdLst>
            <p14:sldId id="1142"/>
            <p14:sldId id="1078"/>
            <p14:sldId id="1059"/>
            <p14:sldId id="1083"/>
          </p14:sldIdLst>
        </p14:section>
        <p14:section name="Спасибо за внимание" id="{3926B5B6-64D5-4D70-BAC2-E3E5BD8A63EE}">
          <p14:sldIdLst>
            <p14:sldId id="986"/>
          </p14:sldIdLst>
        </p14:section>
        <p14:section name="Приложения" id="{13BE3145-FD9B-4879-BBAC-7CEC8DAFBA12}">
          <p14:sldIdLst>
            <p14:sldId id="1122"/>
            <p14:sldId id="1055"/>
            <p14:sldId id="1056"/>
            <p14:sldId id="1025"/>
            <p14:sldId id="1009"/>
            <p14:sldId id="1032"/>
            <p14:sldId id="1011"/>
            <p14:sldId id="1033"/>
            <p14:sldId id="1147"/>
            <p14:sldId id="1148"/>
            <p14:sldId id="1149"/>
            <p14:sldId id="1057"/>
            <p14:sldId id="1070"/>
            <p14:sldId id="1071"/>
            <p14:sldId id="10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385D8A"/>
    <a:srgbClr val="66CCFF"/>
    <a:srgbClr val="CCFFCC"/>
    <a:srgbClr val="FFCC99"/>
    <a:srgbClr val="FFFFCC"/>
    <a:srgbClr val="0A8EE8"/>
    <a:srgbClr val="DB3F33"/>
    <a:srgbClr val="4172AD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2" autoAdjust="0"/>
    <p:restoredTop sz="98521" autoAdjust="0"/>
  </p:normalViewPr>
  <p:slideViewPr>
    <p:cSldViewPr>
      <p:cViewPr>
        <p:scale>
          <a:sx n="75" d="100"/>
          <a:sy n="75" d="100"/>
        </p:scale>
        <p:origin x="-1812" y="-876"/>
      </p:cViewPr>
      <p:guideLst>
        <p:guide orient="horz" pos="4201"/>
        <p:guide orient="horz" pos="527"/>
        <p:guide pos="6159"/>
        <p:guide pos="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112" y="-84"/>
      </p:cViewPr>
      <p:guideLst>
        <p:guide orient="horz" pos="3125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11111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 w="3175">
              <a:solidFill>
                <a:schemeClr val="bg1"/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Рос-реестр </a:t>
                    </a:r>
                    <a:r>
                      <a:rPr lang="ru-RU" dirty="0">
                        <a:solidFill>
                          <a:srgbClr val="C00000"/>
                        </a:solidFill>
                      </a:rPr>
                      <a:t>4620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УФМС </a:t>
                    </a:r>
                    <a:r>
                      <a:rPr lang="ru-RU" dirty="0">
                        <a:solidFill>
                          <a:srgbClr val="C00000"/>
                        </a:solidFill>
                      </a:rPr>
                      <a:t>5468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ПФ </a:t>
                    </a:r>
                    <a:r>
                      <a:rPr lang="ru-RU" dirty="0">
                        <a:solidFill>
                          <a:srgbClr val="C00000"/>
                        </a:solidFill>
                      </a:rPr>
                      <a:t>3200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УФНС </a:t>
                    </a:r>
                    <a:r>
                      <a:rPr lang="ru-RU" dirty="0">
                        <a:solidFill>
                          <a:srgbClr val="C00000"/>
                        </a:solidFill>
                      </a:rPr>
                      <a:t>1560</a:t>
                    </a:r>
                  </a:p>
                </c:rich>
              </c:tx>
              <c:dLblPos val="bestFit"/>
              <c:showVal val="1"/>
              <c:showCatName val="1"/>
              <c:separator> </c:separator>
            </c:dLbl>
            <c:dLblPos val="bestFit"/>
            <c:showVal val="1"/>
            <c:showCatName val="1"/>
            <c:separator> </c:separator>
            <c:showLeaderLines val="1"/>
          </c:dLbls>
          <c:cat>
            <c:strRef>
              <c:f>Лист1!$D$16:$D$19</c:f>
              <c:strCache>
                <c:ptCount val="4"/>
                <c:pt idx="0">
                  <c:v>Рос-реестр</c:v>
                </c:pt>
                <c:pt idx="1">
                  <c:v>УФМС</c:v>
                </c:pt>
                <c:pt idx="2">
                  <c:v>ПФ</c:v>
                </c:pt>
                <c:pt idx="3">
                  <c:v>УФНС</c:v>
                </c:pt>
              </c:strCache>
            </c:strRef>
          </c:cat>
          <c:val>
            <c:numRef>
              <c:f>Лист1!$E$16:$E$19</c:f>
              <c:numCache>
                <c:formatCode>General</c:formatCode>
                <c:ptCount val="4"/>
                <c:pt idx="0">
                  <c:v>4620</c:v>
                </c:pt>
                <c:pt idx="1">
                  <c:v>5468</c:v>
                </c:pt>
                <c:pt idx="2">
                  <c:v>3200</c:v>
                </c:pt>
                <c:pt idx="3">
                  <c:v>1560</c:v>
                </c:pt>
              </c:numCache>
            </c:numRef>
          </c:val>
        </c:ser>
        <c:dLbls>
          <c:showVal val="1"/>
        </c:dLbls>
        <c:firstSliceAng val="96"/>
      </c:pieChart>
    </c:plotArea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37944532712265"/>
          <c:y val="0.10115420607035933"/>
          <c:w val="0.79027836714375155"/>
          <c:h val="0.79769158785928174"/>
        </c:manualLayout>
      </c:layout>
      <c:pieChart>
        <c:varyColors val="1"/>
        <c:ser>
          <c:idx val="0"/>
          <c:order val="0"/>
          <c:tx>
            <c:strRef>
              <c:f>Лист1!$R$1</c:f>
              <c:strCache>
                <c:ptCount val="1"/>
                <c:pt idx="0">
                  <c:v>Количество обращений в ОИВ, ГУП и ГУ г. Москвы в год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4"/>
            <c:spPr>
              <a:solidFill>
                <a:schemeClr val="tx2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2.26930571043546E-2"/>
                  <c:y val="-0.17877161749886419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ГУ ИС </a:t>
                    </a:r>
                    <a:r>
                      <a:rPr lang="en-US" b="0" dirty="0" smtClean="0">
                        <a:solidFill>
                          <a:srgbClr val="C00000"/>
                        </a:solidFill>
                      </a:rPr>
                      <a:t>2850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eparator> 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ru-RU" b="0" dirty="0" err="1"/>
                      <a:t>МосгорБТИ</a:t>
                    </a:r>
                    <a:r>
                      <a:rPr lang="ru-RU" b="0" dirty="0"/>
                      <a:t> </a:t>
                    </a:r>
                    <a:r>
                      <a:rPr lang="en-US" b="0" dirty="0" smtClean="0">
                        <a:solidFill>
                          <a:srgbClr val="C00000"/>
                        </a:solidFill>
                      </a:rPr>
                      <a:t>1300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eparator> 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ru-RU" b="0" dirty="0"/>
                      <a:t>ГЦЖС </a:t>
                    </a:r>
                    <a:r>
                      <a:rPr lang="en-US" b="0" dirty="0" smtClean="0">
                        <a:solidFill>
                          <a:srgbClr val="C00000"/>
                        </a:solidFill>
                      </a:rPr>
                      <a:t>1200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eparator> </c:separator>
            </c:dLbl>
            <c:dLbl>
              <c:idx val="3"/>
              <c:tx>
                <c:rich>
                  <a:bodyPr/>
                  <a:lstStyle/>
                  <a:p>
                    <a:r>
                      <a:rPr lang="ru-RU" b="0" dirty="0"/>
                      <a:t>ДСЗН </a:t>
                    </a:r>
                    <a:r>
                      <a:rPr lang="en-US" b="0" dirty="0" smtClean="0">
                        <a:solidFill>
                          <a:srgbClr val="C00000"/>
                        </a:solidFill>
                      </a:rPr>
                      <a:t>1040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eparator> </c:separator>
            </c:dLbl>
            <c:dLbl>
              <c:idx val="4"/>
              <c:tx>
                <c:rich>
                  <a:bodyPr/>
                  <a:lstStyle/>
                  <a:p>
                    <a:r>
                      <a:rPr lang="ru-RU" b="0" dirty="0"/>
                      <a:t>УЗАГС </a:t>
                    </a:r>
                    <a:r>
                      <a:rPr lang="ru-RU" b="0" dirty="0" smtClean="0">
                        <a:solidFill>
                          <a:srgbClr val="C00000"/>
                        </a:solidFill>
                      </a:rPr>
                      <a:t>9</a:t>
                    </a:r>
                    <a:r>
                      <a:rPr lang="en-US" b="0" dirty="0" smtClean="0">
                        <a:solidFill>
                          <a:srgbClr val="C00000"/>
                        </a:solidFill>
                      </a:rPr>
                      <a:t>25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eparator> </c:separator>
            </c:dLbl>
            <c:dLbl>
              <c:idx val="5"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rgbClr val="C00000"/>
                        </a:solidFill>
                      </a:rPr>
                      <a:t>685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Лист1!$Q$2:$Q$7</c:f>
              <c:strCache>
                <c:ptCount val="6"/>
                <c:pt idx="0">
                  <c:v>Инженерные службы</c:v>
                </c:pt>
                <c:pt idx="1">
                  <c:v>МосгорБТИ</c:v>
                </c:pt>
                <c:pt idx="2">
                  <c:v>ГЦЖС</c:v>
                </c:pt>
                <c:pt idx="3">
                  <c:v>ДСЗН</c:v>
                </c:pt>
                <c:pt idx="4">
                  <c:v>УЗАГС</c:v>
                </c:pt>
                <c:pt idx="5">
                  <c:v>Прочие</c:v>
                </c:pt>
              </c:strCache>
            </c:strRef>
          </c:cat>
          <c:val>
            <c:numRef>
              <c:f>Лист1!$R$2:$R$7</c:f>
              <c:numCache>
                <c:formatCode>0_ ;\-0\ </c:formatCode>
                <c:ptCount val="6"/>
                <c:pt idx="0">
                  <c:v>2928</c:v>
                </c:pt>
                <c:pt idx="1">
                  <c:v>1323</c:v>
                </c:pt>
                <c:pt idx="2">
                  <c:v>1210</c:v>
                </c:pt>
                <c:pt idx="3">
                  <c:v>1059</c:v>
                </c:pt>
                <c:pt idx="4">
                  <c:v>937</c:v>
                </c:pt>
                <c:pt idx="5">
                  <c:v>695</c:v>
                </c:pt>
              </c:numCache>
            </c:numRef>
          </c:val>
        </c:ser>
        <c:dLbls>
          <c:showVal val="1"/>
        </c:dLbls>
        <c:firstSliceAng val="119"/>
      </c:pieChart>
    </c:plotArea>
    <c:plotVisOnly val="1"/>
    <c:dispBlanksAs val="zero"/>
  </c:chart>
  <c:spPr>
    <a:noFill/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5.emf"/><Relationship Id="rId4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6258EDC5-59DD-4F45-96DE-16ED10AAE11D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88925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3"/>
            <a:ext cx="288925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8A5F890-7058-4E26-9446-369605E0D5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31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1" tIns="45302" rIns="90591" bIns="45302" numCol="1" anchor="t" anchorCtr="0" compatLnSpc="1">
            <a:prstTxWarp prst="textNoShape">
              <a:avLst/>
            </a:prstTxWarp>
          </a:bodyPr>
          <a:lstStyle>
            <a:lvl1pPr defTabSz="9079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6" y="1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1" tIns="45302" rIns="90591" bIns="45302" numCol="1" anchor="t" anchorCtr="0" compatLnSpc="1">
            <a:prstTxWarp prst="textNoShape">
              <a:avLst/>
            </a:prstTxWarp>
          </a:bodyPr>
          <a:lstStyle>
            <a:lvl1pPr algn="r" defTabSz="9079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44538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7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1" tIns="45302" rIns="90591" bIns="45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4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1" tIns="45302" rIns="90591" bIns="45302" numCol="1" anchor="b" anchorCtr="0" compatLnSpc="1">
            <a:prstTxWarp prst="textNoShape">
              <a:avLst/>
            </a:prstTxWarp>
          </a:bodyPr>
          <a:lstStyle>
            <a:lvl1pPr defTabSz="9079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6" y="9429754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91" tIns="45302" rIns="90591" bIns="45302" numCol="1" anchor="b" anchorCtr="0" compatLnSpc="1">
            <a:prstTxWarp prst="textNoShape">
              <a:avLst/>
            </a:prstTxWarp>
          </a:bodyPr>
          <a:lstStyle>
            <a:lvl1pPr algn="r" defTabSz="907937">
              <a:defRPr sz="1200">
                <a:latin typeface="Arial" charset="0"/>
              </a:defRPr>
            </a:lvl1pPr>
          </a:lstStyle>
          <a:p>
            <a:pPr>
              <a:defRPr/>
            </a:pPr>
            <a:fld id="{7C60FE52-53B6-4848-8B57-A1C2E859B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58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4D055-E197-4ACE-A9DC-18BBA1421D8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0875" y="744538"/>
            <a:ext cx="5378450" cy="3724275"/>
          </a:xfrm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776866" y="9429751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4" tIns="44955" rIns="89894" bIns="44955" anchor="b"/>
          <a:lstStyle/>
          <a:p>
            <a:pPr algn="r" defTabSz="900967"/>
            <a:fld id="{303DBA57-358D-4A9E-BC25-CCF593E5173A}" type="slidenum">
              <a:rPr lang="ru-RU" sz="1200">
                <a:latin typeface="Arial" charset="0"/>
              </a:rPr>
              <a:pPr algn="r" defTabSz="900967"/>
              <a:t>45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0875" y="744538"/>
            <a:ext cx="5378450" cy="3724275"/>
          </a:xfrm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1" name="Номер слайда 3"/>
          <p:cNvSpPr txBox="1">
            <a:spLocks noGrp="1"/>
          </p:cNvSpPr>
          <p:nvPr/>
        </p:nvSpPr>
        <p:spPr bwMode="auto">
          <a:xfrm>
            <a:off x="3776866" y="9429751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4" tIns="44955" rIns="89894" bIns="44955" anchor="b"/>
          <a:lstStyle/>
          <a:p>
            <a:pPr algn="r" defTabSz="900967"/>
            <a:fld id="{6E308ADF-8243-48B9-93D9-A420BC0AB324}" type="slidenum">
              <a:rPr lang="ru-RU" sz="1200">
                <a:latin typeface="Arial" charset="0"/>
              </a:rPr>
              <a:pPr algn="r" defTabSz="900967"/>
              <a:t>46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0875" y="744538"/>
            <a:ext cx="5378450" cy="3724275"/>
          </a:xfrm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776866" y="9429751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4" tIns="44955" rIns="89894" bIns="44955" anchor="b"/>
          <a:lstStyle/>
          <a:p>
            <a:pPr algn="r" defTabSz="900967"/>
            <a:fld id="{DFBE25DF-2BAE-4BA0-858E-D10CE454F389}" type="slidenum">
              <a:rPr lang="ru-RU" sz="1200">
                <a:latin typeface="Arial" charset="0"/>
              </a:rPr>
              <a:pPr algn="r" defTabSz="900967"/>
              <a:t>49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0875" y="744538"/>
            <a:ext cx="5378450" cy="3724275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776866" y="9429751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4" tIns="44955" rIns="89894" bIns="44955" anchor="b"/>
          <a:lstStyle/>
          <a:p>
            <a:pPr algn="r" defTabSz="900967"/>
            <a:fld id="{C97B5977-CD53-4929-BDE0-A8A465B8206A}" type="slidenum">
              <a:rPr lang="ru-RU" sz="1200">
                <a:latin typeface="Arial" charset="0"/>
              </a:rPr>
              <a:pPr algn="r" defTabSz="900967"/>
              <a:t>50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4913-4B9B-41AD-87EF-7474B7775945}" type="datetime1">
              <a:rPr lang="ru-RU"/>
              <a:pPr>
                <a:defRPr/>
              </a:pPr>
              <a:t>19.10.2012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A140-71CE-43F4-9072-7BFC94365C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76200" y="696036"/>
            <a:ext cx="9740900" cy="6009564"/>
          </a:xfrm>
          <a:prstGeom prst="rect">
            <a:avLst/>
          </a:prstGeom>
          <a:solidFill>
            <a:schemeClr val="bg1"/>
          </a:solidFill>
          <a:ln w="635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 flipV="1">
            <a:off x="0" y="0"/>
            <a:ext cx="9906000" cy="62068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16200000" scaled="0"/>
          </a:gradFill>
          <a:ln w="25400" algn="ctr">
            <a:noFill/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81126" y="6740527"/>
            <a:ext cx="7143750" cy="10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КОМИТЕТ ГОСУДАРСТВЕННЫХ УСЛУГ ГОРОДА МОСКВЫ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0"/>
            <a:ext cx="9906000" cy="1588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0"/>
            <a:ext cx="7526640" cy="620688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166688" y="6715133"/>
            <a:ext cx="1000125" cy="142875"/>
          </a:xfrm>
        </p:spPr>
        <p:txBody>
          <a:bodyPr anchor="ctr"/>
          <a:lstStyle>
            <a:lvl1pPr>
              <a:defRPr sz="10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EA60C7-9D58-4223-A996-C4DBF9B0117E}" type="datetime1">
              <a:rPr lang="ru-RU"/>
              <a:pPr>
                <a:defRPr/>
              </a:pPr>
              <a:t>19.10.2012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 anchor="ctr"/>
          <a:lstStyle>
            <a:lvl1pPr>
              <a:defRPr sz="10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014BCA-A41B-4143-A4A4-3DB68B6B6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" name="Рисунок 4" descr="1пуки_ьщысщц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7" y="79350"/>
            <a:ext cx="432049" cy="47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fld id="{C759F6A8-4B4B-4235-BC2E-D37FE8B85767}" type="datetime1">
              <a:rPr lang="ru-RU"/>
              <a:pPr>
                <a:defRPr/>
              </a:pPr>
              <a:t>19.10.2012</a:t>
            </a:fld>
            <a:endParaRPr lang="ru-RU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1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3DB05F0-9272-43A8-9EDA-6E8632398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7" r:id="rId2"/>
  </p:sldLayoutIdLst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V="1">
            <a:off x="0" y="1125705"/>
            <a:ext cx="9906000" cy="30797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16200000" scaled="0"/>
          </a:gradFill>
          <a:ln w="25400" algn="ctr">
            <a:noFill/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5365" name="Рисунок 3" descr="title.jpg"/>
          <p:cNvPicPr>
            <a:picLocks noChangeAspect="1"/>
          </p:cNvPicPr>
          <p:nvPr/>
        </p:nvPicPr>
        <p:blipFill rotWithShape="1">
          <a:blip r:embed="rId3" cstate="print"/>
          <a:srcRect t="17778" r="25850" b="37401"/>
          <a:stretch/>
        </p:blipFill>
        <p:spPr bwMode="auto">
          <a:xfrm>
            <a:off x="1281113" y="1125706"/>
            <a:ext cx="7344295" cy="3073896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6" name="Рисунок 4" descr="1пуки_ьщысщц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295275"/>
            <a:ext cx="4968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4654550" y="358775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>
                <a:latin typeface="Arial" charset="0"/>
                <a:cs typeface="Arial" charset="0"/>
              </a:rPr>
              <a:t>Правительство</a:t>
            </a:r>
          </a:p>
          <a:p>
            <a:pPr>
              <a:lnSpc>
                <a:spcPts val="1200"/>
              </a:lnSpc>
            </a:pPr>
            <a:r>
              <a:rPr lang="ru-RU" sz="1200">
                <a:latin typeface="Arial" charset="0"/>
                <a:cs typeface="Arial" charset="0"/>
              </a:rPr>
              <a:t>г. Москвы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208658" y="4305870"/>
            <a:ext cx="75448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smtClean="0"/>
              <a:t>Создание </a:t>
            </a:r>
            <a:r>
              <a:rPr lang="ru-RU" sz="1800" b="1" dirty="0"/>
              <a:t>и </a:t>
            </a:r>
            <a:r>
              <a:rPr lang="ru-RU" sz="1800" b="1" dirty="0" smtClean="0"/>
              <a:t>развитие </a:t>
            </a:r>
            <a:r>
              <a:rPr lang="ru-RU" sz="1800" b="1" dirty="0"/>
              <a:t>сети многофункциональных центров предоставления государственных услуг в рамках реализации государственной программы г. Москвы «Открытое Правительство»</a:t>
            </a:r>
            <a:endParaRPr lang="ru-RU" sz="1800" b="1" dirty="0">
              <a:latin typeface="Arial" charset="0"/>
              <a:cs typeface="Arial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942582" y="5517232"/>
            <a:ext cx="49069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 smtClean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z="1400" dirty="0" smtClean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Arial" charset="0"/>
                <a:cs typeface="Arial" charset="0"/>
              </a:rPr>
              <a:t>Москва, июнь 2012 </a:t>
            </a:r>
            <a:endParaRPr lang="ru-RU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19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9" y="0"/>
            <a:ext cx="9110693" cy="62068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задачи Программы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530" y="928670"/>
            <a:ext cx="943349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Централизация </a:t>
            </a:r>
            <a:r>
              <a:rPr lang="ru-RU" sz="2400" dirty="0"/>
              <a:t>работы служб "одного окна", организация предоставления услуг в едином присутственном месте;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Обеспечение </a:t>
            </a:r>
            <a:r>
              <a:rPr lang="ru-RU" sz="2400" dirty="0"/>
              <a:t>единообразия и унификации предоставления государственных услуг по выдаче документов;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Оказание </a:t>
            </a:r>
            <a:r>
              <a:rPr lang="ru-RU" sz="2400" dirty="0"/>
              <a:t>максимального перечня дополнительных (сопутствующих) видов услуг;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Обеспечение </a:t>
            </a:r>
            <a:r>
              <a:rPr lang="ru-RU" sz="2400" dirty="0"/>
              <a:t>шаговой доступности получения государственных услуг по выдаче документов;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Автоматизация </a:t>
            </a:r>
            <a:r>
              <a:rPr lang="ru-RU" sz="2400" dirty="0"/>
              <a:t>управленческих процессов, внедрение современных информационных технологий, позволяющих существенно сокращать общие сроки подготовки документов;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/>
              <a:t>Автоматизация </a:t>
            </a:r>
            <a:r>
              <a:rPr lang="ru-RU" sz="2400" dirty="0"/>
              <a:t>и оптимизация межведомственных взаимодействий.</a:t>
            </a:r>
          </a:p>
        </p:txBody>
      </p:sp>
      <p:pic>
        <p:nvPicPr>
          <p:cNvPr id="5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950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288142" y="1766283"/>
            <a:ext cx="94958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6254" y="1766283"/>
            <a:ext cx="2304256" cy="3744416"/>
          </a:xfrm>
          <a:prstGeom prst="roundRect">
            <a:avLst>
              <a:gd name="adj" fmla="val 5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682" y="2198331"/>
            <a:ext cx="5572844" cy="1008112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682" y="3272890"/>
            <a:ext cx="5572844" cy="1008112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682" y="4358571"/>
            <a:ext cx="5572844" cy="1008112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основании принятого Постановления №554-ПП были созданы МФЦ по следующим адресам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6254" y="4670267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корп.828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682" y="2386335"/>
            <a:ext cx="216068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МФЦ Тимирязевского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6254" y="2486363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 smtClean="0">
                <a:solidFill>
                  <a:prstClr val="black"/>
                </a:solidFill>
              </a:rPr>
              <a:t>ул.Тимирязевская</a:t>
            </a:r>
            <a:r>
              <a:rPr lang="ru-RU" sz="1600" dirty="0">
                <a:solidFill>
                  <a:prstClr val="black"/>
                </a:solidFill>
              </a:rPr>
              <a:t>, д.8, </a:t>
            </a:r>
            <a:r>
              <a:rPr lang="ru-RU" sz="1600" dirty="0" smtClean="0">
                <a:solidFill>
                  <a:prstClr val="black"/>
                </a:solidFill>
              </a:rPr>
              <a:t>корп.1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682" y="3485764"/>
            <a:ext cx="216068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МФЦ Академического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6254" y="343839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 smtClean="0">
                <a:solidFill>
                  <a:prstClr val="black"/>
                </a:solidFill>
              </a:rPr>
              <a:t>ул.Новочеремушкинская</a:t>
            </a:r>
            <a:r>
              <a:rPr lang="ru-RU" sz="1600" dirty="0">
                <a:solidFill>
                  <a:prstClr val="black"/>
                </a:solidFill>
              </a:rPr>
              <a:t>, д.23, </a:t>
            </a:r>
            <a:r>
              <a:rPr lang="ru-RU" sz="1600" dirty="0" smtClean="0">
                <a:solidFill>
                  <a:prstClr val="black"/>
                </a:solidFill>
              </a:rPr>
              <a:t>корп.5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682" y="4447129"/>
            <a:ext cx="216068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Межрайонный МФЦ </a:t>
            </a:r>
            <a:r>
              <a:rPr lang="ru-RU" sz="1600" dirty="0" err="1">
                <a:solidFill>
                  <a:prstClr val="black"/>
                </a:solidFill>
              </a:rPr>
              <a:t>Силино</a:t>
            </a:r>
            <a:r>
              <a:rPr lang="ru-RU" sz="1600" dirty="0">
                <a:solidFill>
                  <a:prstClr val="black"/>
                </a:solidFill>
              </a:rPr>
              <a:t> и Старое Крюково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5799" y="2486363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САО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1604" y="3584586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ЮЗАО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72443" y="4670268"/>
            <a:ext cx="780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prstClr val="black"/>
                </a:solidFill>
              </a:rPr>
              <a:t>ЗелАО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00310" y="1774171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Адрес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22324" y="1774171"/>
            <a:ext cx="481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17096" y="1340768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5606786"/>
              </p:ext>
            </p:extLst>
          </p:nvPr>
        </p:nvGraphicFramePr>
        <p:xfrm>
          <a:off x="5929313" y="1443955"/>
          <a:ext cx="3848100" cy="4402137"/>
        </p:xfrm>
        <a:graphic>
          <a:graphicData uri="http://schemas.openxmlformats.org/presentationml/2006/ole">
            <p:oleObj spid="_x0000_s1038" name="Visio" r:id="rId3" imgW="34973539" imgH="40013064" progId="">
              <p:embed/>
            </p:oleObj>
          </a:graphicData>
        </a:graphic>
      </p:graphicFrame>
      <p:sp>
        <p:nvSpPr>
          <p:cNvPr id="23" name="Овал 22"/>
          <p:cNvSpPr/>
          <p:nvPr/>
        </p:nvSpPr>
        <p:spPr>
          <a:xfrm>
            <a:off x="8049344" y="4149080"/>
            <a:ext cx="72000" cy="72000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975963" y="3035138"/>
            <a:ext cx="72000" cy="72000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249144" y="1628800"/>
            <a:ext cx="72000" cy="72000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26" name="Picture 24" descr="МФЦ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305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IV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16522" y="1884782"/>
            <a:ext cx="6088806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Совершенствование федерального </a:t>
            </a:r>
            <a:r>
              <a:rPr lang="ru-RU" sz="3600" b="1" dirty="0" smtClean="0">
                <a:solidFill>
                  <a:prstClr val="black"/>
                </a:solidFill>
              </a:rPr>
              <a:t>законодательства </a:t>
            </a:r>
            <a:r>
              <a:rPr lang="ru-RU" sz="3600" b="1" dirty="0" smtClean="0"/>
              <a:t>в сфере предоставления государственных услуг</a:t>
            </a:r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009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41724" y="2454432"/>
            <a:ext cx="4997028" cy="226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9" y="0"/>
            <a:ext cx="9110693" cy="620688"/>
          </a:xfrm>
        </p:spPr>
        <p:txBody>
          <a:bodyPr>
            <a:normAutofit/>
          </a:bodyPr>
          <a:lstStyle/>
          <a:p>
            <a:r>
              <a:rPr lang="ru-RU" dirty="0" smtClean="0"/>
              <a:t>Совершенствование федерального законодательства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2406" y="2214554"/>
            <a:ext cx="4447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600" b="1"/>
            </a:lvl1pPr>
          </a:lstStyle>
          <a:p>
            <a:r>
              <a:rPr lang="ru-RU" sz="2000" dirty="0"/>
              <a:t>ПП РФ от 3 октября 2009 года № 796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472" y="2592566"/>
            <a:ext cx="4895404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i="1" dirty="0">
                <a:solidFill>
                  <a:prstClr val="black"/>
                </a:solidFill>
              </a:rPr>
              <a:t>«О некоторых мерах по повышению качества предоставления государственных (муниципальных) услуг  на базе многофункциональных центров предоставления  государственных (муниципальных) услуг»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8818" y="2633016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Утверждены  Правила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организации деятельности многофункциональных центров предоставления государственных (муниципальных) услуг</a:t>
            </a:r>
            <a:endParaRPr lang="ru-RU" sz="20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381628" y="3066680"/>
            <a:ext cx="288032" cy="933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274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76536" y="2404338"/>
            <a:ext cx="8352928" cy="1816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0"/>
            <a:ext cx="8429684" cy="620688"/>
          </a:xfrm>
        </p:spPr>
        <p:txBody>
          <a:bodyPr/>
          <a:lstStyle/>
          <a:p>
            <a:r>
              <a:rPr lang="ru-RU" dirty="0" smtClean="0"/>
              <a:t>Совершенствование федерального законодательства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4648" y="1988840"/>
            <a:ext cx="63367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86508" y="3068960"/>
            <a:ext cx="7132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«Об организации предоставления государственных и муниципальных услуг»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1318" y="1988840"/>
            <a:ext cx="604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Федеральный закон Российской Федерации от 27 июля 2010 г. </a:t>
            </a:r>
            <a:r>
              <a:rPr lang="ru-RU" sz="2400" b="1" dirty="0" smtClean="0">
                <a:solidFill>
                  <a:schemeClr val="bg1"/>
                </a:solidFill>
              </a:rPr>
              <a:t>№ 210-ФЗ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478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38092" y="1285860"/>
            <a:ext cx="9313347" cy="4857784"/>
          </a:xfrm>
          <a:prstGeom prst="roundRect">
            <a:avLst>
              <a:gd name="adj" fmla="val 81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1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09860" y="1071546"/>
            <a:ext cx="4226277" cy="4141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Государственная услуга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0968" y="1428736"/>
            <a:ext cx="89823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/>
              <a:t>деятельность по реализации функций соответственно федерального органа исполнительной власти, государственного внебюджетного фонда, исполнительного органа государственной власти субъекта Российской Федерации, а также органа местного самоуправления при осуществлении отдельных государственных полномочий, переданных федеральными законами и законами субъектов Российской Федерации (далее - органы, предоставляющие государственные услуги), которая осуществляется по запросам заявителей в пределах установленных нормативными правовыми актами Российской Федерации и нормативными правовыми актами субъектов Российской Федерации полномочий органов, предоставляющих государственные услуги.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55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52472" y="2285992"/>
            <a:ext cx="8143932" cy="2928958"/>
          </a:xfrm>
          <a:prstGeom prst="roundRect">
            <a:avLst>
              <a:gd name="adj" fmla="val 131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3910" y="278605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российская </a:t>
            </a:r>
            <a:r>
              <a:rPr lang="ru-RU" sz="2400" dirty="0">
                <a:solidFill>
                  <a:prstClr val="black"/>
                </a:solidFill>
              </a:rPr>
              <a:t>организация независимо от организационно-правовой формы, отвечающая требованиям, установленным настоящим Федеральным законом, и уполномоченная на организацию предоставления государственных и муниципальных услуг, в том числе в электронной форме, по принципу "одного окна"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6921" y="1785926"/>
            <a:ext cx="5655037" cy="10420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prstClr val="black"/>
                </a:solidFill>
              </a:rPr>
              <a:t>Многофункциональный центр предоставления государственных и муниципальных </a:t>
            </a:r>
            <a:r>
              <a:rPr lang="ru-RU" sz="2400" b="1" dirty="0" smtClean="0">
                <a:solidFill>
                  <a:prstClr val="black"/>
                </a:solidFill>
              </a:rPr>
              <a:t>услуг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  <a:endParaRPr lang="ru-RU" sz="2400" dirty="0"/>
          </a:p>
        </p:txBody>
      </p:sp>
      <p:pic>
        <p:nvPicPr>
          <p:cNvPr id="11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855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36576" y="1196752"/>
            <a:ext cx="77768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предоставления государственных и муниципальных услуг в многофункциональных центрах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0331" y="2420888"/>
            <a:ext cx="855906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2063" lvl="1" indent="-1262063">
              <a:spcAft>
                <a:spcPts val="1000"/>
              </a:spcAft>
              <a:tabLst>
                <a:tab pos="1262063" algn="l"/>
              </a:tabLst>
            </a:pPr>
            <a:r>
              <a:rPr lang="ru-RU" sz="1800" dirty="0" smtClean="0"/>
              <a:t>Статья </a:t>
            </a:r>
            <a:r>
              <a:rPr lang="ru-RU" sz="1800" dirty="0"/>
              <a:t>15. </a:t>
            </a:r>
            <a:r>
              <a:rPr lang="ru-RU" sz="1800" dirty="0" smtClean="0"/>
              <a:t>	</a:t>
            </a:r>
            <a:r>
              <a:rPr lang="ru-RU" sz="2000" dirty="0" smtClean="0"/>
              <a:t>Особенности </a:t>
            </a:r>
            <a:r>
              <a:rPr lang="ru-RU" sz="2000" dirty="0"/>
              <a:t>организации предоставления государственных и муниципальных услуг в многофункциональных центрах</a:t>
            </a:r>
          </a:p>
          <a:p>
            <a:pPr marL="1262063" lvl="1" indent="-1262063">
              <a:spcAft>
                <a:spcPts val="1000"/>
              </a:spcAft>
              <a:tabLst>
                <a:tab pos="1262063" algn="l"/>
              </a:tabLst>
            </a:pPr>
            <a:r>
              <a:rPr lang="ru-RU" sz="1800" dirty="0"/>
              <a:t>Статья 16. </a:t>
            </a:r>
            <a:r>
              <a:rPr lang="ru-RU" sz="2000" dirty="0" smtClean="0"/>
              <a:t>	Функции</a:t>
            </a:r>
            <a:r>
              <a:rPr lang="ru-RU" sz="2000" dirty="0"/>
              <a:t>, права и обязанности многофункционального центра</a:t>
            </a:r>
          </a:p>
          <a:p>
            <a:pPr marL="1262063" lvl="1" indent="-1262063">
              <a:spcAft>
                <a:spcPts val="1000"/>
              </a:spcAft>
              <a:tabLst>
                <a:tab pos="1262063" algn="l"/>
              </a:tabLst>
            </a:pPr>
            <a:r>
              <a:rPr lang="ru-RU" sz="1800" dirty="0"/>
              <a:t>Статья 17. </a:t>
            </a:r>
            <a:r>
              <a:rPr lang="ru-RU" sz="2000" dirty="0" smtClean="0"/>
              <a:t>	Обязанности </a:t>
            </a:r>
            <a:r>
              <a:rPr lang="ru-RU" sz="2000" dirty="0"/>
              <a:t>органов, предоставляющих государственные услуги, и органов, предоставляющих муниципальные услуги, при предоставлении государственных и муниципальных услуг в многофункциональных центрах</a:t>
            </a:r>
          </a:p>
          <a:p>
            <a:pPr marL="1262063" lvl="1" indent="-1262063">
              <a:spcAft>
                <a:spcPts val="1000"/>
              </a:spcAft>
              <a:tabLst>
                <a:tab pos="1262063" algn="l"/>
              </a:tabLst>
            </a:pPr>
            <a:r>
              <a:rPr lang="ru-RU" sz="1800" dirty="0"/>
              <a:t>Статья 18. </a:t>
            </a:r>
            <a:r>
              <a:rPr lang="ru-RU" sz="2000" dirty="0" smtClean="0"/>
              <a:t>	Требования </a:t>
            </a:r>
            <a:r>
              <a:rPr lang="ru-RU" sz="2000" dirty="0"/>
              <a:t>к соглашениям о </a:t>
            </a:r>
            <a:r>
              <a:rPr lang="ru-RU" sz="2000" dirty="0" smtClean="0"/>
              <a:t>взаимодействии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0512" y="1340768"/>
            <a:ext cx="11521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9141" y="1444134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Глава 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0226" y="1274857"/>
            <a:ext cx="7309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Организация предоставления государственных и муниципальных услуг в многофункциональных центрах</a:t>
            </a:r>
          </a:p>
        </p:txBody>
      </p:sp>
      <p:pic>
        <p:nvPicPr>
          <p:cNvPr id="9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402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76536" y="2129986"/>
            <a:ext cx="8352928" cy="36678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0"/>
            <a:ext cx="8429684" cy="620688"/>
          </a:xfrm>
        </p:spPr>
        <p:txBody>
          <a:bodyPr/>
          <a:lstStyle/>
          <a:p>
            <a:r>
              <a:rPr lang="ru-RU" dirty="0" smtClean="0"/>
              <a:t>Совершенствование федерального законодательства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4648" y="1714488"/>
            <a:ext cx="63367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86508" y="2794608"/>
            <a:ext cx="7132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«О внесении изменений в отдельные законодательные акты Российской Федерации в целях устранения ограничений для предоставления государственных и муниципальных услуг по принципу «одного окна».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318" y="1714488"/>
            <a:ext cx="604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Федеральный закон Российской Федерации от </a:t>
            </a:r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8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июля </a:t>
            </a:r>
            <a:r>
              <a:rPr lang="ru-RU" sz="2400" b="1" dirty="0" smtClean="0">
                <a:solidFill>
                  <a:schemeClr val="bg1"/>
                </a:solidFill>
              </a:rPr>
              <a:t>201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г. </a:t>
            </a:r>
            <a:r>
              <a:rPr lang="ru-RU" sz="2400" b="1" dirty="0" smtClean="0">
                <a:solidFill>
                  <a:schemeClr val="bg1"/>
                </a:solidFill>
              </a:rPr>
              <a:t>№ </a:t>
            </a:r>
            <a:r>
              <a:rPr lang="en-US" sz="2400" b="1" dirty="0" smtClean="0">
                <a:solidFill>
                  <a:schemeClr val="bg1"/>
                </a:solidFill>
              </a:rPr>
              <a:t>133</a:t>
            </a:r>
            <a:r>
              <a:rPr lang="ru-RU" sz="2400" b="1" dirty="0" smtClean="0">
                <a:solidFill>
                  <a:schemeClr val="bg1"/>
                </a:solidFill>
              </a:rPr>
              <a:t>-ФЗ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478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V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2466" y="2161780"/>
            <a:ext cx="7096918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Новый подход к предоставлению государственных услуг в МФЦ</a:t>
            </a: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036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8504" y="5044543"/>
            <a:ext cx="853646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VII. </a:t>
            </a:r>
            <a:r>
              <a:rPr lang="ru-RU" b="1" dirty="0" smtClean="0"/>
              <a:t>Перспективы </a:t>
            </a:r>
            <a:r>
              <a:rPr lang="ru-RU" b="1" dirty="0"/>
              <a:t>развития сети МФЦ на территории города Москвы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505" y="1000108"/>
            <a:ext cx="514444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I. </a:t>
            </a:r>
            <a:r>
              <a:rPr lang="ru-RU" b="1" dirty="0" smtClean="0">
                <a:solidFill>
                  <a:prstClr val="black"/>
                </a:solidFill>
              </a:rPr>
              <a:t>Предпосылки </a:t>
            </a:r>
            <a:r>
              <a:rPr lang="ru-RU" b="1" dirty="0">
                <a:solidFill>
                  <a:prstClr val="black"/>
                </a:solidFill>
              </a:rPr>
              <a:t>создания МФЦ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505" y="1571612"/>
            <a:ext cx="55340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II. </a:t>
            </a:r>
            <a:r>
              <a:rPr lang="ru-RU" b="1" dirty="0" smtClean="0">
                <a:solidFill>
                  <a:prstClr val="black"/>
                </a:solidFill>
              </a:rPr>
              <a:t>Проведение </a:t>
            </a:r>
            <a:r>
              <a:rPr lang="ru-RU" b="1" dirty="0">
                <a:solidFill>
                  <a:prstClr val="black"/>
                </a:solidFill>
              </a:rPr>
              <a:t>эксперимента по созданию МФЦ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503" y="2143116"/>
            <a:ext cx="92889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III. </a:t>
            </a:r>
            <a:r>
              <a:rPr lang="ru-RU" b="1" dirty="0" smtClean="0"/>
              <a:t>ГЦП по </a:t>
            </a:r>
            <a:r>
              <a:rPr lang="ru-RU" b="1" dirty="0"/>
              <a:t>созданию окружных и районных центров обслуживания населения и организаций по принципу «одного </a:t>
            </a:r>
            <a:r>
              <a:rPr lang="ru-RU" b="1" dirty="0" smtClean="0"/>
              <a:t>окна» </a:t>
            </a:r>
            <a:r>
              <a:rPr lang="ru-RU" b="1" dirty="0"/>
              <a:t>на территории г.Москвы на 2009-2011 </a:t>
            </a:r>
            <a:r>
              <a:rPr lang="ru-RU" b="1" dirty="0" smtClean="0"/>
              <a:t>гг.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505" y="2894768"/>
            <a:ext cx="9036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IV. </a:t>
            </a:r>
            <a:r>
              <a:rPr lang="ru-RU" b="1" dirty="0" smtClean="0">
                <a:solidFill>
                  <a:prstClr val="black"/>
                </a:solidFill>
              </a:rPr>
              <a:t>Совершенствование </a:t>
            </a:r>
            <a:r>
              <a:rPr lang="ru-RU" b="1" dirty="0">
                <a:solidFill>
                  <a:prstClr val="black"/>
                </a:solidFill>
              </a:rPr>
              <a:t>федерального </a:t>
            </a:r>
            <a:r>
              <a:rPr lang="ru-RU" b="1" dirty="0" smtClean="0">
                <a:solidFill>
                  <a:prstClr val="black"/>
                </a:solidFill>
              </a:rPr>
              <a:t>законодательства </a:t>
            </a:r>
            <a:r>
              <a:rPr lang="ru-RU" b="1" dirty="0" smtClean="0"/>
              <a:t>в сфере предоставления государственных услуг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505" y="3714752"/>
            <a:ext cx="76328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V. </a:t>
            </a:r>
            <a:r>
              <a:rPr lang="ru-RU" b="1" dirty="0" smtClean="0">
                <a:solidFill>
                  <a:prstClr val="black"/>
                </a:solidFill>
              </a:rPr>
              <a:t>Новый </a:t>
            </a:r>
            <a:r>
              <a:rPr lang="ru-RU" b="1" dirty="0">
                <a:solidFill>
                  <a:prstClr val="black"/>
                </a:solidFill>
              </a:rPr>
              <a:t>подход к предоставлению государственных услуг в МФЦ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715" y="5643578"/>
            <a:ext cx="8544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VIII. </a:t>
            </a:r>
            <a:r>
              <a:rPr lang="ru-RU" b="1" dirty="0" smtClean="0">
                <a:solidFill>
                  <a:prstClr val="black"/>
                </a:solidFill>
              </a:rPr>
              <a:t>Информирование </a:t>
            </a:r>
            <a:r>
              <a:rPr lang="ru-RU" b="1" dirty="0">
                <a:solidFill>
                  <a:prstClr val="black"/>
                </a:solidFill>
              </a:rPr>
              <a:t>населения </a:t>
            </a:r>
            <a:r>
              <a:rPr lang="ru-RU" b="1" dirty="0" smtClean="0">
                <a:solidFill>
                  <a:prstClr val="black"/>
                </a:solidFill>
              </a:rPr>
              <a:t>о </a:t>
            </a:r>
            <a:r>
              <a:rPr lang="ru-RU" b="1" dirty="0">
                <a:solidFill>
                  <a:prstClr val="black"/>
                </a:solidFill>
              </a:rPr>
              <a:t>деятельности МФЦ и организация обратной связи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430" y="4214818"/>
            <a:ext cx="85749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VI. </a:t>
            </a:r>
            <a:r>
              <a:rPr lang="ru-RU" b="1" dirty="0" smtClean="0">
                <a:solidFill>
                  <a:prstClr val="black"/>
                </a:solidFill>
              </a:rPr>
              <a:t>Государственная </a:t>
            </a:r>
            <a:r>
              <a:rPr lang="ru-RU" b="1" dirty="0">
                <a:solidFill>
                  <a:prstClr val="black"/>
                </a:solidFill>
              </a:rPr>
              <a:t>программа города Москвы «Открытое Правительство</a:t>
            </a:r>
            <a:r>
              <a:rPr lang="ru-RU" b="1" dirty="0" smtClean="0">
                <a:solidFill>
                  <a:prstClr val="black"/>
                </a:solidFill>
              </a:rPr>
              <a:t>» на 2012-2016 гг.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4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014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09530" y="4071942"/>
            <a:ext cx="4643470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530" y="1428736"/>
            <a:ext cx="4536504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и утверждение новой концепции организации 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0968" y="1285860"/>
            <a:ext cx="43428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ППМ от 27 мая 2011 года № 230-ПП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406" y="3857628"/>
            <a:ext cx="43797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РПМ от 3 июня 2011 года № 439-РП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83100" y="1857364"/>
            <a:ext cx="4613436" cy="11387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solidFill>
                  <a:prstClr val="black"/>
                </a:solidFill>
              </a:rPr>
              <a:t>Изменения ГЦП в части объемов финансирования мероприятий и доработки адресной схемы размещения МФЦ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65070" y="4286256"/>
            <a:ext cx="4031400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Создание </a:t>
            </a:r>
            <a:r>
              <a:rPr lang="ru-RU" sz="2000" dirty="0">
                <a:solidFill>
                  <a:prstClr val="black"/>
                </a:solidFill>
              </a:rPr>
              <a:t>государственных бюджетных учреждений (ГБУ МФЦ) с сетью районных МФЦ.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022158" y="2071678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Прямоугольник 15"/>
          <p:cNvSpPr/>
          <p:nvPr/>
        </p:nvSpPr>
        <p:spPr>
          <a:xfrm>
            <a:off x="309530" y="1714488"/>
            <a:ext cx="45163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i="1" dirty="0" smtClean="0">
                <a:solidFill>
                  <a:prstClr val="black"/>
                </a:solidFill>
              </a:rPr>
              <a:t>О Внесении изменений в постановление правительства Москвы от 24 июня 2008 г. N 554-пп и возложении на Комитет государственных услуг города Москвы функций государственного заказчика на выполнение отдельных видов работ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1831" y="4361559"/>
            <a:ext cx="43519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i="1" dirty="0" smtClean="0">
                <a:solidFill>
                  <a:prstClr val="black"/>
                </a:solidFill>
              </a:rPr>
              <a:t>О дальнейшем развитии системы многофункциональных центров предоставления государственных услуг на территории города Москвы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095876" y="4357694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3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929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4524371" y="1341452"/>
            <a:ext cx="45719" cy="2301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4160838" y="3214686"/>
            <a:ext cx="7207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ГБУ</a:t>
            </a:r>
            <a:endParaRPr lang="ru-RU" sz="2000" b="1" dirty="0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500835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44" y="22230"/>
            <a:ext cx="7786742" cy="620688"/>
          </a:xfrm>
        </p:spPr>
        <p:txBody>
          <a:bodyPr>
            <a:normAutofit/>
          </a:bodyPr>
          <a:lstStyle/>
          <a:p>
            <a:r>
              <a:rPr lang="ru-RU" dirty="0"/>
              <a:t>Организационная схема </a:t>
            </a:r>
            <a:r>
              <a:rPr lang="ru-RU" dirty="0" smtClean="0"/>
              <a:t>функционирования ГБУ МФЦ</a:t>
            </a:r>
            <a:endParaRPr lang="ru-RU" dirty="0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065213" y="508636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1809728" y="1782706"/>
            <a:ext cx="5286412" cy="13311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50000"/>
              </a:spcBef>
            </a:pPr>
            <a:endParaRPr lang="ru-RU" sz="400" b="1" dirty="0">
              <a:latin typeface="Arial" charset="0"/>
              <a:cs typeface="Arial" charset="0"/>
            </a:endParaRPr>
          </a:p>
          <a:p>
            <a:pPr>
              <a:lnSpc>
                <a:spcPct val="95000"/>
              </a:lnSpc>
            </a:pPr>
            <a:r>
              <a:rPr lang="ru-RU" sz="1600" dirty="0">
                <a:latin typeface="Arial" charset="0"/>
                <a:cs typeface="Arial" charset="0"/>
              </a:rPr>
              <a:t>Управление ГБУ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1600" dirty="0">
                <a:latin typeface="Arial" charset="0"/>
                <a:cs typeface="Arial" charset="0"/>
              </a:rPr>
              <a:t>Назначение/ освобождение руководителя ГБУ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1600" dirty="0">
                <a:latin typeface="Arial" charset="0"/>
                <a:cs typeface="Arial" charset="0"/>
              </a:rPr>
              <a:t>Методический и общий контроль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1600" dirty="0">
                <a:latin typeface="Arial" charset="0"/>
                <a:cs typeface="Arial" charset="0"/>
              </a:rPr>
              <a:t>Организация взаимодействия с участниками МФЦ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ru-RU" sz="600" b="1" dirty="0">
              <a:latin typeface="Arial" charset="0"/>
              <a:cs typeface="Arial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2952736" y="1000108"/>
            <a:ext cx="3000396" cy="369332"/>
          </a:xfrm>
          <a:prstGeom prst="rect">
            <a:avLst/>
          </a:prstGeom>
          <a:solidFill>
            <a:srgbClr val="CCFFCC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" charset="0"/>
              </a:rPr>
              <a:t>Префектура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>
            <a:off x="4452934" y="3643314"/>
            <a:ext cx="68266" cy="2235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95" name="Group 95"/>
          <p:cNvGrpSpPr>
            <a:grpSpLocks/>
          </p:cNvGrpSpPr>
          <p:nvPr/>
        </p:nvGrpSpPr>
        <p:grpSpPr bwMode="auto">
          <a:xfrm>
            <a:off x="2452669" y="5857895"/>
            <a:ext cx="3118076" cy="571501"/>
            <a:chOff x="126" y="3838"/>
            <a:chExt cx="363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126" y="3884"/>
              <a:ext cx="227" cy="302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 defTabSz="965200">
                <a:defRPr sz="19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algn="ctr" defTabSz="965200">
                <a:defRPr sz="19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algn="ctr" defTabSz="965200">
                <a:defRPr sz="19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algn="ctr" defTabSz="965200">
                <a:defRPr sz="19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algn="ctr" defTabSz="965200">
                <a:defRPr sz="19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defTabSz="96520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defTabSz="96520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defTabSz="96520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defTabSz="96520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endParaRPr lang="ru-RU" sz="300" b="1" dirty="0">
                <a:latin typeface="Arial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800" b="1" dirty="0">
                  <a:latin typeface="Arial" charset="0"/>
                </a:rPr>
                <a:t>МФЦ  </a:t>
              </a:r>
              <a:endParaRPr lang="ru-RU" sz="1800" b="1" dirty="0" smtClean="0">
                <a:latin typeface="Arial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800" dirty="0" smtClean="0">
                  <a:solidFill>
                    <a:srgbClr val="262626"/>
                  </a:solidFill>
                  <a:latin typeface="Arial" charset="0"/>
                  <a:cs typeface="Arial" charset="0"/>
                </a:rPr>
                <a:t>(</a:t>
              </a:r>
              <a:r>
                <a:rPr lang="ru-RU" sz="1800" dirty="0">
                  <a:solidFill>
                    <a:srgbClr val="262626"/>
                  </a:solidFill>
                  <a:latin typeface="Arial" charset="0"/>
                  <a:cs typeface="Arial" charset="0"/>
                </a:rPr>
                <a:t>филиал ГБУ)</a:t>
              </a: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217" y="3838"/>
              <a:ext cx="27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217" y="3838"/>
              <a:ext cx="0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489" y="3838"/>
              <a:ext cx="0" cy="4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1" name="Text Box 30"/>
          <p:cNvSpPr txBox="1">
            <a:spLocks noChangeArrowheads="1"/>
          </p:cNvSpPr>
          <p:nvPr/>
        </p:nvSpPr>
        <p:spPr bwMode="auto">
          <a:xfrm>
            <a:off x="738158" y="3642501"/>
            <a:ext cx="7929618" cy="19736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Руководство</a:t>
            </a:r>
            <a:r>
              <a:rPr lang="ru-RU" sz="1400" dirty="0">
                <a:latin typeface="Arial" charset="0"/>
                <a:cs typeface="Arial" charset="0"/>
              </a:rPr>
              <a:t>, координация, контроль МФЦ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Заключение </a:t>
            </a:r>
            <a:r>
              <a:rPr lang="ru-RU" sz="1400" dirty="0">
                <a:latin typeface="Arial" charset="0"/>
                <a:cs typeface="Arial" charset="0"/>
              </a:rPr>
              <a:t>соглашений с </a:t>
            </a:r>
            <a:r>
              <a:rPr lang="ru-RU" sz="1400" dirty="0" smtClean="0">
                <a:latin typeface="Arial" charset="0"/>
                <a:cs typeface="Arial" charset="0"/>
              </a:rPr>
              <a:t>участниками МФЦ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Оперативный контроль за деятельностью МФЦ и соблюдением регламентов, соглашений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Назначение</a:t>
            </a:r>
            <a:r>
              <a:rPr lang="ru-RU" sz="1400" dirty="0">
                <a:latin typeface="Arial" charset="0"/>
                <a:cs typeface="Arial" charset="0"/>
              </a:rPr>
              <a:t>/ </a:t>
            </a:r>
            <a:r>
              <a:rPr lang="ru-RU" sz="1400" dirty="0" smtClean="0">
                <a:latin typeface="Arial" charset="0"/>
                <a:cs typeface="Arial" charset="0"/>
              </a:rPr>
              <a:t>освобождение </a:t>
            </a:r>
            <a:r>
              <a:rPr lang="ru-RU" sz="1400" dirty="0">
                <a:latin typeface="Arial" charset="0"/>
                <a:cs typeface="Arial" charset="0"/>
              </a:rPr>
              <a:t>руководителей МФЦ    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Организация </a:t>
            </a:r>
            <a:r>
              <a:rPr lang="ru-RU" sz="1400" dirty="0">
                <a:latin typeface="Arial" charset="0"/>
                <a:cs typeface="Arial" charset="0"/>
              </a:rPr>
              <a:t>обучения </a:t>
            </a:r>
            <a:r>
              <a:rPr lang="ru-RU" sz="1400" dirty="0" smtClean="0">
                <a:latin typeface="Arial" charset="0"/>
                <a:cs typeface="Arial" charset="0"/>
              </a:rPr>
              <a:t>сотрудников </a:t>
            </a:r>
            <a:r>
              <a:rPr lang="ru-RU" sz="1400" dirty="0">
                <a:latin typeface="Arial" charset="0"/>
                <a:cs typeface="Arial" charset="0"/>
              </a:rPr>
              <a:t>МФЦ   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charset="0"/>
                <a:cs typeface="Arial" charset="0"/>
              </a:rPr>
              <a:t>Информационное </a:t>
            </a:r>
            <a:r>
              <a:rPr lang="ru-RU" sz="1400" dirty="0">
                <a:latin typeface="Arial" charset="0"/>
                <a:cs typeface="Arial" charset="0"/>
              </a:rPr>
              <a:t>обеспечение</a:t>
            </a:r>
          </a:p>
          <a:p>
            <a:pPr>
              <a:lnSpc>
                <a:spcPct val="75000"/>
              </a:lnSpc>
            </a:pPr>
            <a:endParaRPr lang="ru-RU" sz="300" b="1" dirty="0">
              <a:latin typeface="Arial" charset="0"/>
              <a:cs typeface="Arial" charset="0"/>
            </a:endParaRPr>
          </a:p>
        </p:txBody>
      </p:sp>
      <p:grpSp>
        <p:nvGrpSpPr>
          <p:cNvPr id="151" name="Группа 150"/>
          <p:cNvGrpSpPr/>
          <p:nvPr/>
        </p:nvGrpSpPr>
        <p:grpSpPr>
          <a:xfrm>
            <a:off x="8104764" y="116632"/>
            <a:ext cx="1690092" cy="451369"/>
            <a:chOff x="8049344" y="116632"/>
            <a:chExt cx="1690092" cy="451369"/>
          </a:xfrm>
        </p:grpSpPr>
        <p:sp>
          <p:nvSpPr>
            <p:cNvPr id="152" name="Нашивка 151"/>
            <p:cNvSpPr/>
            <p:nvPr/>
          </p:nvSpPr>
          <p:spPr>
            <a:xfrm>
              <a:off x="9138192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rgbClr val="DB3F33"/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3" name="Нашивка 152"/>
            <p:cNvSpPr/>
            <p:nvPr/>
          </p:nvSpPr>
          <p:spPr>
            <a:xfrm>
              <a:off x="8592250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Пятиугольник 153"/>
            <p:cNvSpPr/>
            <p:nvPr/>
          </p:nvSpPr>
          <p:spPr>
            <a:xfrm>
              <a:off x="8049344" y="116632"/>
              <a:ext cx="601244" cy="451369"/>
            </a:xfrm>
            <a:prstGeom prst="homePlate">
              <a:avLst>
                <a:gd name="adj" fmla="val 14595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5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7199" y="6103960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Номер слайда 2"/>
          <p:cNvSpPr txBox="1">
            <a:spLocks/>
          </p:cNvSpPr>
          <p:nvPr/>
        </p:nvSpPr>
        <p:spPr bwMode="auto">
          <a:xfrm>
            <a:off x="8882063" y="6715133"/>
            <a:ext cx="8826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14BCA-A41B-4143-A4A4-3DB68B6B64B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7" name="Text Box 30"/>
          <p:cNvSpPr txBox="1">
            <a:spLocks noChangeArrowheads="1"/>
          </p:cNvSpPr>
          <p:nvPr/>
        </p:nvSpPr>
        <p:spPr bwMode="auto">
          <a:xfrm>
            <a:off x="4595810" y="5929330"/>
            <a:ext cx="1949871" cy="495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ctr" defTabSz="965200">
              <a:defRPr sz="19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6520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ru-RU" sz="3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latin typeface="Arial" charset="0"/>
              </a:rPr>
              <a:t>МФЦ  </a:t>
            </a:r>
            <a:endParaRPr lang="ru-RU" sz="1800" b="1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262626"/>
                </a:solidFill>
                <a:latin typeface="Arial" charset="0"/>
                <a:cs typeface="Arial" charset="0"/>
              </a:rPr>
              <a:t>(</a:t>
            </a:r>
            <a:r>
              <a:rPr lang="ru-RU" sz="1800" dirty="0">
                <a:solidFill>
                  <a:srgbClr val="262626"/>
                </a:solidFill>
                <a:latin typeface="Arial" charset="0"/>
                <a:cs typeface="Arial" charset="0"/>
              </a:rPr>
              <a:t>филиал ГБУ)</a:t>
            </a:r>
          </a:p>
        </p:txBody>
      </p:sp>
    </p:spTree>
    <p:extLst>
      <p:ext uri="{BB962C8B-B14F-4D97-AF65-F5344CB8AC3E}">
        <p14:creationId xmlns:p14="http://schemas.microsoft.com/office/powerpoint/2010/main" xmlns="" val="19505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4030413"/>
              </p:ext>
            </p:extLst>
          </p:nvPr>
        </p:nvGraphicFramePr>
        <p:xfrm>
          <a:off x="5313039" y="1371213"/>
          <a:ext cx="4063689" cy="4650075"/>
        </p:xfrm>
        <a:graphic>
          <a:graphicData uri="http://schemas.openxmlformats.org/presentationml/2006/ole">
            <p:oleObj spid="_x0000_s2064" name="Visio" r:id="rId3" imgW="34973514" imgH="40013001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0"/>
            <a:ext cx="7715304" cy="620688"/>
          </a:xfrm>
        </p:spPr>
        <p:txBody>
          <a:bodyPr/>
          <a:lstStyle/>
          <a:p>
            <a:r>
              <a:rPr lang="ru-RU" dirty="0" smtClean="0"/>
              <a:t>Схема размещения МФЦ нового образца на 1 сентября 2012 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5" y="904652"/>
            <a:ext cx="409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 2011 году </a:t>
            </a:r>
            <a:r>
              <a:rPr lang="ru-RU" sz="1800" dirty="0" smtClean="0"/>
              <a:t>создано </a:t>
            </a:r>
            <a:r>
              <a:rPr lang="ru-RU" sz="1800" dirty="0"/>
              <a:t>6 </a:t>
            </a:r>
            <a:r>
              <a:rPr lang="ru-RU" sz="1800" dirty="0" smtClean="0"/>
              <a:t>МФЦ в районах: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>Лефортово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>Нижегородский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>Печатники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>Замоскворечье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>межрайонный </a:t>
            </a:r>
            <a:r>
              <a:rPr lang="ru-RU" sz="1800" dirty="0"/>
              <a:t>центр районов Матушкино и </a:t>
            </a:r>
            <a:r>
              <a:rPr lang="ru-RU" sz="1800" dirty="0" err="1" smtClean="0"/>
              <a:t>Савёлки</a:t>
            </a:r>
            <a:endParaRPr lang="ru-RU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>Свиблово</a:t>
            </a:r>
            <a:endParaRPr lang="ru-RU" sz="1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19496" y="1196752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1166" y="992538"/>
            <a:ext cx="424026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600" b="1" dirty="0" smtClean="0"/>
              <a:t>Районы, охваченные деятельностью МФЦ, </a:t>
            </a:r>
          </a:p>
          <a:p>
            <a:pPr algn="r"/>
            <a:r>
              <a:rPr lang="ru-RU" sz="1600" b="1" dirty="0" smtClean="0"/>
              <a:t>на 18 июня 2012 года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73080" y="6234906"/>
            <a:ext cx="315890" cy="24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6105187" y="6219662"/>
            <a:ext cx="302518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200" dirty="0" smtClean="0"/>
              <a:t>Районы в которых созданы/создаются МФЦ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166" y="3313568"/>
            <a:ext cx="4110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В 2012 году создано </a:t>
            </a:r>
            <a:r>
              <a:rPr lang="ru-RU" sz="1800" dirty="0" smtClean="0"/>
              <a:t>9  </a:t>
            </a:r>
            <a:r>
              <a:rPr lang="ru-RU" sz="1800" dirty="0"/>
              <a:t>МФЦ в районах: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Восточное </a:t>
            </a:r>
            <a:r>
              <a:rPr lang="ru-RU" sz="1800" dirty="0" err="1"/>
              <a:t>Дегунино</a:t>
            </a:r>
            <a:endParaRPr lang="ru-RU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Южное Медведково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Измайлово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>Нагорный</a:t>
            </a:r>
            <a:endParaRPr lang="ru-RU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err="1"/>
              <a:t>Нагатино</a:t>
            </a:r>
            <a:r>
              <a:rPr lang="ru-RU" sz="1800" dirty="0"/>
              <a:t>-Садовники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Теплый Стан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Южное Бутово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/>
              <a:t>Тропарево-Никулино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800" dirty="0" err="1" smtClean="0"/>
              <a:t>Хорошево-Мневники</a:t>
            </a:r>
            <a:endParaRPr lang="ru-RU" sz="1800" dirty="0"/>
          </a:p>
        </p:txBody>
      </p:sp>
      <p:pic>
        <p:nvPicPr>
          <p:cNvPr id="12" name="Picture 24" descr="МФЦ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7842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49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3616" y="928670"/>
            <a:ext cx="9358378" cy="4143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работы 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654" y="5214950"/>
            <a:ext cx="93583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738158" y="809337"/>
            <a:ext cx="8640960" cy="454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ru-RU" sz="1800" b="1" u="sng" dirty="0" smtClean="0"/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 smtClean="0"/>
              <a:t>Функционирует </a:t>
            </a:r>
            <a:r>
              <a:rPr lang="ru-RU" sz="1800" b="1" dirty="0" smtClean="0"/>
              <a:t>15</a:t>
            </a:r>
            <a:r>
              <a:rPr lang="ru-RU" sz="1800" dirty="0" smtClean="0"/>
              <a:t> </a:t>
            </a:r>
            <a:r>
              <a:rPr lang="ru-RU" sz="1800" b="1" dirty="0" smtClean="0"/>
              <a:t>МФЦ</a:t>
            </a:r>
            <a:r>
              <a:rPr lang="ru-RU" sz="1800" dirty="0" smtClean="0"/>
              <a:t> нового образца;</a:t>
            </a:r>
            <a:endParaRPr lang="ru-RU" sz="1800" dirty="0"/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редоставляется </a:t>
            </a:r>
            <a:r>
              <a:rPr lang="ru-RU" sz="2000" b="1" dirty="0" smtClean="0"/>
              <a:t>98</a:t>
            </a:r>
            <a:r>
              <a:rPr lang="ru-RU" sz="1800" dirty="0" smtClean="0"/>
              <a:t> </a:t>
            </a:r>
            <a:r>
              <a:rPr lang="ru-RU" sz="1800" b="1" dirty="0"/>
              <a:t>государственных </a:t>
            </a:r>
            <a:r>
              <a:rPr lang="ru-RU" sz="1800" b="1" dirty="0" smtClean="0"/>
              <a:t>услуг 16 органов власти и организаций</a:t>
            </a:r>
            <a:r>
              <a:rPr lang="ru-RU" sz="1800" dirty="0" smtClean="0"/>
              <a:t>,     в </a:t>
            </a:r>
            <a:r>
              <a:rPr lang="ru-RU" sz="1800" dirty="0"/>
              <a:t>том </a:t>
            </a:r>
            <a:r>
              <a:rPr lang="ru-RU" sz="1800" dirty="0" smtClean="0"/>
              <a:t>числе:</a:t>
            </a:r>
          </a:p>
          <a:p>
            <a:pPr marL="800100" lvl="1" indent="-342900" algn="just">
              <a:lnSpc>
                <a:spcPct val="114000"/>
              </a:lnSpc>
              <a:buFont typeface="Symbol" pitchFamily="18" charset="2"/>
              <a:buChar char="-"/>
            </a:pPr>
            <a:r>
              <a:rPr lang="ru-RU" sz="1800" dirty="0"/>
              <a:t> </a:t>
            </a:r>
            <a:r>
              <a:rPr lang="ru-RU" sz="1800" dirty="0" smtClean="0"/>
              <a:t>71 </a:t>
            </a:r>
            <a:r>
              <a:rPr lang="ru-RU" sz="1800" dirty="0"/>
              <a:t>услуг 12 городских органов власти;</a:t>
            </a:r>
          </a:p>
          <a:p>
            <a:pPr marL="800100" lvl="1" indent="-342900" algn="just">
              <a:lnSpc>
                <a:spcPct val="114000"/>
              </a:lnSpc>
              <a:buFont typeface="Symbol" pitchFamily="18" charset="2"/>
              <a:buChar char="-"/>
            </a:pPr>
            <a:r>
              <a:rPr lang="ru-RU" sz="1800" dirty="0"/>
              <a:t>27 услуг 4 федеральных органов </a:t>
            </a:r>
            <a:r>
              <a:rPr lang="ru-RU" sz="1800" dirty="0" smtClean="0"/>
              <a:t>власти;</a:t>
            </a:r>
            <a:endParaRPr lang="ru-RU" sz="1800" dirty="0"/>
          </a:p>
          <a:p>
            <a:pPr marL="342900" lvl="1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 smtClean="0"/>
              <a:t>Оказано порядка </a:t>
            </a:r>
            <a:r>
              <a:rPr lang="ru-RU" sz="1800" b="1" dirty="0" smtClean="0"/>
              <a:t>1 млн. 600 тыс. </a:t>
            </a:r>
            <a:r>
              <a:rPr lang="ru-RU" sz="1800" b="1" dirty="0"/>
              <a:t>государственных </a:t>
            </a:r>
            <a:r>
              <a:rPr lang="ru-RU" sz="1800" b="1" dirty="0" smtClean="0"/>
              <a:t>услуг</a:t>
            </a:r>
            <a:r>
              <a:rPr lang="ru-RU" sz="1800" dirty="0" smtClean="0"/>
              <a:t>, при этом каждым центром предоставляется:</a:t>
            </a:r>
            <a:endParaRPr lang="ru-RU" sz="1800" dirty="0"/>
          </a:p>
          <a:p>
            <a:pPr marL="800100" lvl="1" indent="-342900" algn="just">
              <a:lnSpc>
                <a:spcPct val="114000"/>
              </a:lnSpc>
              <a:buFont typeface="Symbol" pitchFamily="18" charset="2"/>
              <a:buChar char="-"/>
            </a:pPr>
            <a:r>
              <a:rPr lang="ru-RU" sz="1800" dirty="0" smtClean="0"/>
              <a:t>около 3000 </a:t>
            </a:r>
            <a:r>
              <a:rPr lang="ru-RU" sz="1800" dirty="0"/>
              <a:t>услуг в </a:t>
            </a:r>
            <a:r>
              <a:rPr lang="ru-RU" sz="1800" dirty="0" smtClean="0"/>
              <a:t>неделю; </a:t>
            </a:r>
            <a:endParaRPr lang="ru-RU" sz="1800" dirty="0"/>
          </a:p>
          <a:p>
            <a:pPr marL="800100" lvl="1" indent="-342900" algn="just">
              <a:lnSpc>
                <a:spcPct val="114000"/>
              </a:lnSpc>
              <a:buFont typeface="Symbol" pitchFamily="18" charset="2"/>
              <a:buChar char="-"/>
            </a:pPr>
            <a:r>
              <a:rPr lang="ru-RU" sz="1800" dirty="0"/>
              <a:t>порядка </a:t>
            </a:r>
            <a:r>
              <a:rPr lang="ru-RU" sz="1800" dirty="0" smtClean="0"/>
              <a:t>500 </a:t>
            </a:r>
            <a:r>
              <a:rPr lang="ru-RU" sz="1800" dirty="0"/>
              <a:t>услуг в </a:t>
            </a:r>
            <a:r>
              <a:rPr lang="ru-RU" sz="1800" dirty="0" smtClean="0"/>
              <a:t>день;</a:t>
            </a:r>
            <a:endParaRPr lang="ru-RU" sz="1800" dirty="0"/>
          </a:p>
          <a:p>
            <a:pPr marL="342900" lvl="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/>
              <a:t>В</a:t>
            </a:r>
            <a:r>
              <a:rPr lang="ru-RU" sz="1800" dirty="0" smtClean="0"/>
              <a:t>ыдается </a:t>
            </a:r>
            <a:r>
              <a:rPr lang="ru-RU" sz="1800" b="1" dirty="0"/>
              <a:t>204 вида документов</a:t>
            </a:r>
            <a:r>
              <a:rPr lang="ru-RU" sz="1800" dirty="0"/>
              <a:t>, в том числе:</a:t>
            </a:r>
          </a:p>
          <a:p>
            <a:pPr marL="800100" lvl="1" indent="-342900" algn="just">
              <a:lnSpc>
                <a:spcPct val="114000"/>
              </a:lnSpc>
              <a:buFont typeface="Symbol" pitchFamily="18" charset="2"/>
              <a:buChar char="-"/>
            </a:pPr>
            <a:r>
              <a:rPr lang="ru-RU" sz="1800" dirty="0"/>
              <a:t>федеральными органами исполнительной власти – 40 видов документов;</a:t>
            </a:r>
          </a:p>
          <a:p>
            <a:pPr marL="800100" lvl="1" indent="-342900" algn="just">
              <a:lnSpc>
                <a:spcPct val="114000"/>
              </a:lnSpc>
              <a:buFont typeface="Symbol" pitchFamily="18" charset="2"/>
              <a:buChar char="-"/>
            </a:pPr>
            <a:r>
              <a:rPr lang="ru-RU" sz="1800" dirty="0"/>
              <a:t>органами исполнительной власти города Москвы – 164 </a:t>
            </a:r>
            <a:r>
              <a:rPr lang="ru-RU" sz="1800" dirty="0" smtClean="0"/>
              <a:t>документа;</a:t>
            </a:r>
            <a:endParaRPr lang="ru-RU" sz="1800" dirty="0"/>
          </a:p>
          <a:p>
            <a:pPr lvl="1" algn="just">
              <a:lnSpc>
                <a:spcPct val="114000"/>
              </a:lnSpc>
            </a:pP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720" y="5491166"/>
            <a:ext cx="864096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 smtClean="0"/>
              <a:t>Среднее количество обслуживаемых человек (каждый МФЦ) - 1200 в день;</a:t>
            </a:r>
            <a:endParaRPr lang="ru-RU" sz="1800" dirty="0"/>
          </a:p>
          <a:p>
            <a:pPr marL="342900" indent="-3429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 smtClean="0"/>
              <a:t>Среднее </a:t>
            </a:r>
            <a:r>
              <a:rPr lang="ru-RU" sz="1800" dirty="0"/>
              <a:t>количество окон приема в МФЦ – </a:t>
            </a:r>
            <a:r>
              <a:rPr lang="ru-RU" sz="1800" dirty="0" smtClean="0"/>
              <a:t>32.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5282" y="714356"/>
            <a:ext cx="32861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По состоянию на 1.09.2012</a:t>
            </a:r>
            <a:endParaRPr lang="ru-RU" dirty="0"/>
          </a:p>
        </p:txBody>
      </p:sp>
      <p:pic>
        <p:nvPicPr>
          <p:cNvPr id="9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351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0"/>
            <a:ext cx="9038808" cy="620688"/>
          </a:xfrm>
        </p:spPr>
        <p:txBody>
          <a:bodyPr/>
          <a:lstStyle/>
          <a:p>
            <a:r>
              <a:rPr lang="ru-RU" dirty="0" smtClean="0"/>
              <a:t>Органы власти, услуги которых предоставляются в 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6720" y="785794"/>
            <a:ext cx="9110330" cy="671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b="1" u="sng" dirty="0" smtClean="0"/>
              <a:t>Федеральные органы власти, услуги которых предоставляются в МФЦ:</a:t>
            </a:r>
          </a:p>
          <a:p>
            <a:pPr>
              <a:lnSpc>
                <a:spcPct val="114000"/>
              </a:lnSpc>
            </a:pPr>
            <a:r>
              <a:rPr lang="ru-RU" sz="1700" dirty="0" smtClean="0"/>
              <a:t>Пенсионный </a:t>
            </a:r>
            <a:r>
              <a:rPr lang="ru-RU" sz="1700" dirty="0"/>
              <a:t>фонд </a:t>
            </a:r>
            <a:r>
              <a:rPr lang="ru-RU" sz="1700" dirty="0" smtClean="0"/>
              <a:t>РФ</a:t>
            </a:r>
          </a:p>
          <a:p>
            <a:pPr>
              <a:lnSpc>
                <a:spcPct val="114000"/>
              </a:lnSpc>
            </a:pPr>
            <a:r>
              <a:rPr lang="ru-RU" sz="1700" dirty="0" smtClean="0"/>
              <a:t>Управление федеральной миграционной службы</a:t>
            </a:r>
          </a:p>
          <a:p>
            <a:pPr>
              <a:lnSpc>
                <a:spcPct val="114000"/>
              </a:lnSpc>
            </a:pPr>
            <a:r>
              <a:rPr lang="ru-RU" sz="1700" dirty="0" smtClean="0"/>
              <a:t>Управление федеральной налоговой службы</a:t>
            </a:r>
          </a:p>
          <a:p>
            <a:pPr>
              <a:lnSpc>
                <a:spcPct val="114000"/>
              </a:lnSpc>
            </a:pPr>
            <a:r>
              <a:rPr lang="ru-RU" sz="1700" dirty="0" err="1" smtClean="0"/>
              <a:t>Росреестр</a:t>
            </a:r>
            <a:endParaRPr lang="ru-RU" sz="1700" dirty="0" smtClean="0"/>
          </a:p>
          <a:p>
            <a:pPr>
              <a:lnSpc>
                <a:spcPct val="114000"/>
              </a:lnSpc>
            </a:pPr>
            <a:endParaRPr lang="ru-RU" sz="1800" dirty="0" smtClean="0"/>
          </a:p>
          <a:p>
            <a:pPr>
              <a:lnSpc>
                <a:spcPct val="114000"/>
              </a:lnSpc>
            </a:pPr>
            <a:r>
              <a:rPr lang="ru-RU" sz="1800" b="1" u="sng" dirty="0" smtClean="0"/>
              <a:t>Городские органы власти, услуги которых предоставляются в МФЦ:</a:t>
            </a:r>
          </a:p>
          <a:p>
            <a:pPr lvl="0" algn="just">
              <a:lnSpc>
                <a:spcPct val="125000"/>
              </a:lnSpc>
            </a:pPr>
            <a:r>
              <a:rPr lang="ru-RU" sz="1700" dirty="0" smtClean="0"/>
              <a:t>Департамент социальной защиты населения</a:t>
            </a:r>
          </a:p>
          <a:p>
            <a:pPr lvl="0" algn="just">
              <a:lnSpc>
                <a:spcPct val="125000"/>
              </a:lnSpc>
            </a:pPr>
            <a:r>
              <a:rPr lang="ru-RU" sz="1700" dirty="0" smtClean="0"/>
              <a:t>Городской центр жилищных субсидий</a:t>
            </a:r>
          </a:p>
          <a:p>
            <a:pPr lvl="0" algn="just">
              <a:lnSpc>
                <a:spcPct val="125000"/>
              </a:lnSpc>
            </a:pPr>
            <a:r>
              <a:rPr lang="ru-RU" sz="1700" dirty="0" smtClean="0"/>
              <a:t>Инженерные службы района</a:t>
            </a:r>
          </a:p>
          <a:p>
            <a:pPr lvl="0" algn="just">
              <a:lnSpc>
                <a:spcPct val="125000"/>
              </a:lnSpc>
            </a:pPr>
            <a:r>
              <a:rPr lang="ru-RU" sz="1700" dirty="0" smtClean="0"/>
              <a:t>ЗАГС</a:t>
            </a:r>
          </a:p>
          <a:p>
            <a:pPr marL="26670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smtClean="0"/>
              <a:t>Департамента жилищной политики и жилищного фонда</a:t>
            </a:r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smtClean="0"/>
              <a:t>Департамента образования</a:t>
            </a:r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smtClean="0"/>
              <a:t>Департамента семейной и молодежной политики</a:t>
            </a:r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smtClean="0"/>
              <a:t>Департамента природопользования</a:t>
            </a:r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err="1" smtClean="0"/>
              <a:t>Мосжилинспекции</a:t>
            </a:r>
            <a:endParaRPr lang="ru-RU" sz="1700" dirty="0" smtClean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err="1" smtClean="0"/>
              <a:t>МосгорБТИ</a:t>
            </a:r>
            <a:endParaRPr lang="ru-RU" sz="1700" dirty="0" smtClean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smtClean="0"/>
              <a:t>Префектуры административных округов города Москвы</a:t>
            </a:r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</a:pPr>
            <a:r>
              <a:rPr lang="ru-RU" sz="1700" dirty="0" smtClean="0"/>
              <a:t>Управы районов города Москвы</a:t>
            </a:r>
            <a:endParaRPr lang="ru-RU" sz="1700" u="sng" dirty="0" smtClean="0"/>
          </a:p>
          <a:p>
            <a:pPr>
              <a:lnSpc>
                <a:spcPct val="114000"/>
              </a:lnSpc>
            </a:pPr>
            <a:endParaRPr lang="ru-RU" sz="1500" b="1" u="sng" dirty="0" smtClean="0"/>
          </a:p>
          <a:p>
            <a:pPr>
              <a:lnSpc>
                <a:spcPct val="114000"/>
              </a:lnSpc>
            </a:pPr>
            <a:r>
              <a:rPr lang="ru-RU" sz="1500" b="1" u="sng" dirty="0" smtClean="0"/>
              <a:t> </a:t>
            </a:r>
            <a:endParaRPr lang="ru-RU" sz="1500" b="1" u="sng" dirty="0"/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66918" y="328612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968" y="785794"/>
            <a:ext cx="8215370" cy="1714512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530" y="2643182"/>
            <a:ext cx="8215370" cy="4000528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11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0"/>
            <a:ext cx="8606760" cy="620688"/>
          </a:xfrm>
        </p:spPr>
        <p:txBody>
          <a:bodyPr/>
          <a:lstStyle/>
          <a:p>
            <a:r>
              <a:rPr lang="ru-RU" dirty="0" smtClean="0"/>
              <a:t>Универсальные специалисты 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472" y="1556792"/>
            <a:ext cx="9505056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b="1" u="sng" dirty="0">
                <a:solidFill>
                  <a:prstClr val="black"/>
                </a:solidFill>
              </a:rPr>
              <a:t>Универсальные специалисты</a:t>
            </a:r>
            <a:r>
              <a:rPr lang="en-US" sz="1800" b="1" u="sng" dirty="0">
                <a:solidFill>
                  <a:prstClr val="black"/>
                </a:solidFill>
              </a:rPr>
              <a:t> </a:t>
            </a:r>
            <a:r>
              <a:rPr lang="ru-RU" sz="1800" dirty="0" smtClean="0"/>
              <a:t>: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/>
              <a:t>п</a:t>
            </a:r>
            <a:r>
              <a:rPr lang="ru-RU" sz="1800" dirty="0" smtClean="0"/>
              <a:t>редоставляют </a:t>
            </a:r>
            <a:r>
              <a:rPr lang="ru-RU" sz="1800" b="1" dirty="0" smtClean="0"/>
              <a:t>28</a:t>
            </a:r>
            <a:r>
              <a:rPr lang="ru-RU" sz="1800" dirty="0" smtClean="0"/>
              <a:t> </a:t>
            </a:r>
            <a:r>
              <a:rPr lang="ru-RU" sz="1800" dirty="0"/>
              <a:t>государственных услуг </a:t>
            </a:r>
            <a:r>
              <a:rPr lang="ru-RU" sz="1800" b="1" dirty="0"/>
              <a:t>9</a:t>
            </a:r>
            <a:r>
              <a:rPr lang="ru-RU" sz="1800" dirty="0"/>
              <a:t> городских органов </a:t>
            </a:r>
            <a:r>
              <a:rPr lang="ru-RU" sz="1800" dirty="0" smtClean="0"/>
              <a:t>власти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800" dirty="0" smtClean="0"/>
              <a:t>выдают </a:t>
            </a:r>
            <a:r>
              <a:rPr lang="ru-RU" sz="1800" b="1" dirty="0"/>
              <a:t>97</a:t>
            </a:r>
            <a:r>
              <a:rPr lang="ru-RU" sz="1800" dirty="0"/>
              <a:t> видов </a:t>
            </a:r>
            <a:r>
              <a:rPr lang="ru-RU" sz="1800" dirty="0" smtClean="0"/>
              <a:t>документов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2698138"/>
            <a:ext cx="9422904" cy="353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1800" b="1" u="sng" dirty="0" smtClean="0"/>
              <a:t>ОИВ, услуги которых предоставляют универсальные специалисты:*</a:t>
            </a:r>
          </a:p>
          <a:p>
            <a:pPr marL="26670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/>
              <a:t>Департамента жилищной политики и жилищного фонда (оформление приватизации, постановка на учет в качестве нуждающихся в улучшении жилищных условий</a:t>
            </a:r>
            <a:r>
              <a:rPr lang="ru-RU" sz="1800" dirty="0" smtClean="0"/>
              <a:t>)</a:t>
            </a:r>
            <a:endParaRPr lang="ru-RU" sz="1800" dirty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/>
              <a:t>Департамента образования (запись детей в дошкольные учреждения</a:t>
            </a:r>
            <a:r>
              <a:rPr lang="ru-RU" sz="1800" dirty="0" smtClean="0"/>
              <a:t>)</a:t>
            </a:r>
            <a:endParaRPr lang="ru-RU" sz="1800" dirty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/>
              <a:t>Департамента семейной и молодежной политики (выдача сертификатов на медицинское обследование усыновленных детей</a:t>
            </a:r>
            <a:r>
              <a:rPr lang="ru-RU" sz="1800" dirty="0" smtClean="0"/>
              <a:t>)</a:t>
            </a:r>
            <a:endParaRPr lang="ru-RU" sz="1800" dirty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/>
              <a:t>ДСЗН (подтверждение факта получения/неполучения пособий, начисление </a:t>
            </a:r>
            <a:r>
              <a:rPr lang="ru-RU" sz="1800" dirty="0" smtClean="0"/>
              <a:t>пособий)</a:t>
            </a:r>
            <a:endParaRPr lang="ru-RU" sz="1800" dirty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/>
              <a:t>Департамента природопользования (оформление охотничьего билета</a:t>
            </a:r>
            <a:r>
              <a:rPr lang="ru-RU" sz="1800" dirty="0" smtClean="0"/>
              <a:t>)</a:t>
            </a:r>
            <a:endParaRPr lang="ru-RU" sz="1800" dirty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err="1"/>
              <a:t>Мосжилинспекции</a:t>
            </a:r>
            <a:r>
              <a:rPr lang="ru-RU" sz="1800" dirty="0"/>
              <a:t> (получение разрешений на проведение перепланировки</a:t>
            </a:r>
            <a:r>
              <a:rPr lang="ru-RU" sz="1800" dirty="0" smtClean="0"/>
              <a:t>)</a:t>
            </a:r>
            <a:endParaRPr lang="ru-RU" sz="1800" dirty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err="1"/>
              <a:t>МосгорБТИ</a:t>
            </a:r>
            <a:r>
              <a:rPr lang="ru-RU" sz="1800" dirty="0"/>
              <a:t> (предоставление информации технического учета жилищного </a:t>
            </a:r>
            <a:r>
              <a:rPr lang="ru-RU" sz="1800" dirty="0" smtClean="0"/>
              <a:t>фонда)</a:t>
            </a:r>
            <a:endParaRPr lang="ru-RU" sz="1800" dirty="0"/>
          </a:p>
          <a:p>
            <a:pPr marL="266700" lvl="0" indent="-2667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/>
              <a:t>Префектур </a:t>
            </a:r>
            <a:r>
              <a:rPr lang="ru-RU" sz="1800" dirty="0"/>
              <a:t>административных округов и управ районов города Москвы (получение архивных справок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472" y="836613"/>
            <a:ext cx="94746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ru-RU" b="1" u="sng" dirty="0" smtClean="0"/>
              <a:t>Универсальные </a:t>
            </a:r>
            <a:r>
              <a:rPr lang="ru-RU" b="1" u="sng" dirty="0"/>
              <a:t>специалисты</a:t>
            </a:r>
            <a:r>
              <a:rPr lang="ru-RU" i="1" dirty="0"/>
              <a:t> - </a:t>
            </a:r>
            <a:r>
              <a:rPr lang="ru-RU" dirty="0" smtClean="0"/>
              <a:t>сотрудники </a:t>
            </a:r>
            <a:r>
              <a:rPr lang="ru-RU" dirty="0"/>
              <a:t>МФЦ, прошедшие специальное </a:t>
            </a:r>
            <a:r>
              <a:rPr lang="ru-RU" b="1" dirty="0" smtClean="0"/>
              <a:t> </a:t>
            </a:r>
            <a:r>
              <a:rPr lang="ru-RU" dirty="0" smtClean="0"/>
              <a:t>обучение</a:t>
            </a:r>
            <a:r>
              <a:rPr lang="ru-RU" dirty="0"/>
              <a:t>, осуществляющие прием и выдачу документов ряда городских органов власти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092" y="6143644"/>
            <a:ext cx="7704856" cy="527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100" dirty="0" smtClean="0"/>
              <a:t>* Перечень </a:t>
            </a:r>
            <a:r>
              <a:rPr lang="ru-RU" sz="1100" dirty="0"/>
              <a:t>услуг, предоставляемых универсальными специалистами МФЦ был утвержден </a:t>
            </a:r>
            <a:r>
              <a:rPr lang="ru-RU" sz="1100" dirty="0" smtClean="0"/>
              <a:t>ППМ от </a:t>
            </a:r>
            <a:r>
              <a:rPr lang="ru-RU" sz="1100" dirty="0"/>
              <a:t>22 ноября 2011 года №554-ПП «Об организации деятельности многофункциональных центров предоставления государственных услуг на территории города Москвы»</a:t>
            </a:r>
          </a:p>
        </p:txBody>
      </p:sp>
      <p:pic>
        <p:nvPicPr>
          <p:cNvPr id="8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38092" y="785794"/>
            <a:ext cx="9358378" cy="78581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89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002" y="2215252"/>
            <a:ext cx="39369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При входе в МФЦ посетителей встречает консультант, который готов ответить на любые вопросы о работе МФЦ</a:t>
            </a:r>
          </a:p>
        </p:txBody>
      </p:sp>
      <p:pic>
        <p:nvPicPr>
          <p:cNvPr id="5" name="Picture 4" descr="МФЦ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344" y="1142984"/>
            <a:ext cx="4014825" cy="52627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обслуживания заявителей в </a:t>
            </a:r>
            <a:r>
              <a:rPr lang="ru-RU" dirty="0" smtClean="0"/>
              <a:t>МФЦ</a:t>
            </a:r>
            <a:endParaRPr lang="ru-RU" dirty="0"/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378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42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4533" y="1384533"/>
            <a:ext cx="5762169" cy="3534399"/>
          </a:xfrm>
          <a:prstGeom prst="rect">
            <a:avLst/>
          </a:prstGeom>
        </p:spPr>
      </p:pic>
      <p:pic>
        <p:nvPicPr>
          <p:cNvPr id="3" name="Picture 2" descr="P1050263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6716" y="3151733"/>
            <a:ext cx="4963616" cy="3436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812" y="1124744"/>
            <a:ext cx="29370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удобства </a:t>
            </a:r>
          </a:p>
          <a:p>
            <a:r>
              <a:rPr lang="ru-RU" sz="2400" dirty="0" smtClean="0"/>
              <a:t>посетителей</a:t>
            </a:r>
          </a:p>
          <a:p>
            <a:r>
              <a:rPr lang="ru-RU" sz="2400" dirty="0" smtClean="0"/>
              <a:t>работает система</a:t>
            </a:r>
          </a:p>
          <a:p>
            <a:r>
              <a:rPr lang="ru-RU" sz="2400" dirty="0" smtClean="0"/>
              <a:t>электронной очереди</a:t>
            </a:r>
            <a:endParaRPr lang="en-US" sz="2400" dirty="0"/>
          </a:p>
        </p:txBody>
      </p:sp>
      <p:pic>
        <p:nvPicPr>
          <p:cNvPr id="1027" name="Picture 3" descr="C:\Documents and Settings\Selena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2267" y="4417969"/>
            <a:ext cx="3248686" cy="217011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обслуживания заявителей в </a:t>
            </a:r>
            <a:r>
              <a:rPr lang="ru-RU" dirty="0" smtClean="0"/>
              <a:t>МФЦ</a:t>
            </a:r>
            <a:endParaRPr lang="ru-RU" dirty="0"/>
          </a:p>
        </p:txBody>
      </p:sp>
      <p:pic>
        <p:nvPicPr>
          <p:cNvPr id="7" name="Picture 24" descr="МФЦ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531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512" y="1340768"/>
            <a:ext cx="35345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Возможность сфотографироваться на документ и сделать ксерокопию.</a:t>
            </a:r>
            <a:endParaRPr lang="en-US" dirty="0"/>
          </a:p>
        </p:txBody>
      </p:sp>
      <p:pic>
        <p:nvPicPr>
          <p:cNvPr id="2" name="Picture 1" descr="DSC00470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610" y="1444238"/>
            <a:ext cx="5167171" cy="3169440"/>
          </a:xfrm>
          <a:prstGeom prst="rect">
            <a:avLst/>
          </a:prstGeom>
        </p:spPr>
      </p:pic>
      <p:pic>
        <p:nvPicPr>
          <p:cNvPr id="17" name="Picture 16" descr="МФЦ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12" y="3096214"/>
            <a:ext cx="5453888" cy="33391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обслуживания заявителей в </a:t>
            </a:r>
            <a:r>
              <a:rPr lang="ru-RU" dirty="0" smtClean="0"/>
              <a:t>МФЦ</a:t>
            </a:r>
            <a:endParaRPr lang="ru-RU" dirty="0"/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526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5414" y="1732052"/>
            <a:ext cx="851226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Возможность оплатить государственные пошлины без комиссии через </a:t>
            </a:r>
            <a:r>
              <a:rPr lang="ru-RU" dirty="0" err="1" smtClean="0"/>
              <a:t>платоматы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8" name="Picture 7" descr="МФЦ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44" y="3496457"/>
            <a:ext cx="4582708" cy="2817725"/>
          </a:xfrm>
          <a:prstGeom prst="rect">
            <a:avLst/>
          </a:prstGeom>
        </p:spPr>
      </p:pic>
      <p:pic>
        <p:nvPicPr>
          <p:cNvPr id="9" name="Picture 8" descr="IMG_8242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475" y="2203114"/>
            <a:ext cx="4452938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обслуживания заявителей в </a:t>
            </a:r>
            <a:r>
              <a:rPr lang="ru-RU" dirty="0" smtClean="0"/>
              <a:t>МФЦ</a:t>
            </a:r>
            <a:endParaRPr lang="ru-RU" dirty="0"/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01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I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00498" y="2254114"/>
            <a:ext cx="652085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Предпосылки создания МФЦ</a:t>
            </a: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41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0563" y="980728"/>
            <a:ext cx="69630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Бесплатный </a:t>
            </a:r>
            <a:r>
              <a:rPr lang="en-US" dirty="0" smtClean="0"/>
              <a:t>Wi-Fi</a:t>
            </a:r>
            <a:r>
              <a:rPr lang="ru-RU" dirty="0" smtClean="0"/>
              <a:t>  и доступ в Интернет, </a:t>
            </a:r>
          </a:p>
          <a:p>
            <a:pPr algn="ctr"/>
            <a:r>
              <a:rPr lang="ru-RU" dirty="0" smtClean="0"/>
              <a:t>оперативный доступ к Порталу государственных услуг и всем электронным сервисам Правительства Москвы</a:t>
            </a:r>
            <a:endParaRPr lang="en-US" dirty="0"/>
          </a:p>
        </p:txBody>
      </p:sp>
      <p:pic>
        <p:nvPicPr>
          <p:cNvPr id="10" name="Picture 9" descr="МФЦ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563" y="1988840"/>
            <a:ext cx="6963004" cy="42811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обслуживания заявителей в МФЦ</a:t>
            </a:r>
          </a:p>
        </p:txBody>
      </p:sp>
      <p:pic>
        <p:nvPicPr>
          <p:cNvPr id="5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162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64" y="1357181"/>
            <a:ext cx="83824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удобства </a:t>
            </a:r>
            <a:r>
              <a:rPr lang="ru-RU" dirty="0" err="1" smtClean="0"/>
              <a:t>маломобильных</a:t>
            </a:r>
            <a:r>
              <a:rPr lang="ru-RU" dirty="0" smtClean="0"/>
              <a:t> групп граждан  в МФЦ предусмотрены пандусы и  </a:t>
            </a:r>
          </a:p>
          <a:p>
            <a:r>
              <a:rPr lang="ru-RU" dirty="0" smtClean="0"/>
              <a:t>оборудован специальный кабинет приема.</a:t>
            </a:r>
            <a:endParaRPr lang="en-US" dirty="0"/>
          </a:p>
        </p:txBody>
      </p:sp>
      <p:pic>
        <p:nvPicPr>
          <p:cNvPr id="3" name="Picture 2" descr="01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82" y="2575847"/>
            <a:ext cx="5179372" cy="3194583"/>
          </a:xfrm>
          <a:prstGeom prst="rect">
            <a:avLst/>
          </a:prstGeom>
        </p:spPr>
      </p:pic>
      <p:pic>
        <p:nvPicPr>
          <p:cNvPr id="2051" name="Picture 3" descr="C:\Documents and Settings\Selena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6835" y="4228333"/>
            <a:ext cx="3697552" cy="227965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835" y="2003512"/>
            <a:ext cx="3004546" cy="277342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обслуживания заявителей в </a:t>
            </a:r>
            <a:r>
              <a:rPr lang="ru-RU" dirty="0" smtClean="0"/>
              <a:t>МФЦ</a:t>
            </a:r>
            <a:endParaRPr lang="ru-RU" dirty="0"/>
          </a:p>
        </p:txBody>
      </p:sp>
      <p:pic>
        <p:nvPicPr>
          <p:cNvPr id="7" name="Picture 24" descr="МФЦ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921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1678" y="1052736"/>
            <a:ext cx="626485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 услугам посетителей с детьми – детская игровая комната,</a:t>
            </a:r>
            <a:endParaRPr lang="ru-RU" dirty="0"/>
          </a:p>
          <a:p>
            <a:pPr algn="ctr"/>
            <a:r>
              <a:rPr lang="ru-RU" dirty="0" smtClean="0"/>
              <a:t>где малыши могут поиграть или заняться творчеством, пока </a:t>
            </a:r>
          </a:p>
          <a:p>
            <a:pPr algn="ctr"/>
            <a:r>
              <a:rPr lang="ru-RU" dirty="0" smtClean="0"/>
              <a:t>их родители оформляют документы.</a:t>
            </a:r>
          </a:p>
        </p:txBody>
      </p:sp>
      <p:pic>
        <p:nvPicPr>
          <p:cNvPr id="7" name="Picture 6" descr="МФЦ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181" y="2132856"/>
            <a:ext cx="6964706" cy="4305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обслуживания заявителей в </a:t>
            </a:r>
            <a:r>
              <a:rPr lang="ru-RU" dirty="0" smtClean="0"/>
              <a:t>МФЦ</a:t>
            </a:r>
            <a:endParaRPr lang="ru-RU" dirty="0"/>
          </a:p>
        </p:txBody>
      </p:sp>
      <p:pic>
        <p:nvPicPr>
          <p:cNvPr id="5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882063" y="6715133"/>
            <a:ext cx="882650" cy="142875"/>
          </a:xfrm>
        </p:spPr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44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VI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4434" y="1884782"/>
            <a:ext cx="7672982" cy="3293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Государственная программа </a:t>
            </a:r>
            <a:endParaRPr lang="ru-RU" sz="36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города </a:t>
            </a:r>
            <a:r>
              <a:rPr lang="ru-RU" sz="3600" b="1" dirty="0">
                <a:solidFill>
                  <a:prstClr val="black"/>
                </a:solidFill>
              </a:rPr>
              <a:t>Москвы </a:t>
            </a:r>
            <a:endParaRPr lang="ru-RU" sz="36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«</a:t>
            </a:r>
            <a:r>
              <a:rPr lang="ru-RU" sz="3600" b="1" dirty="0">
                <a:solidFill>
                  <a:prstClr val="black"/>
                </a:solidFill>
              </a:rPr>
              <a:t>Открытое Правительство</a:t>
            </a:r>
            <a:r>
              <a:rPr lang="ru-RU" sz="3600" b="1" dirty="0" smtClean="0">
                <a:solidFill>
                  <a:prstClr val="black"/>
                </a:solidFill>
              </a:rPr>
              <a:t>» </a:t>
            </a:r>
          </a:p>
          <a:p>
            <a:pPr lvl="0" algn="ctr"/>
            <a:r>
              <a:rPr lang="ru-RU" sz="3600" b="1" dirty="0" smtClean="0"/>
              <a:t>на 2012—2016 гг.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(</a:t>
            </a:r>
            <a:r>
              <a:rPr lang="ru-RU" sz="3200" dirty="0" smtClean="0"/>
              <a:t>Постановление Правительства Москвы № 64-ПП от 22 февраля 2012 года)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888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971099" y="2073145"/>
            <a:ext cx="1584176" cy="2117486"/>
          </a:xfrm>
          <a:prstGeom prst="rect">
            <a:avLst/>
          </a:prstGeom>
          <a:solidFill>
            <a:schemeClr val="bg1"/>
          </a:solidFill>
          <a:ln w="9525" cmpd="dbl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екущая </a:t>
            </a:r>
            <a:r>
              <a:rPr lang="ru-RU" dirty="0"/>
              <a:t>ситуация по созданным МФЦ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pSp>
        <p:nvGrpSpPr>
          <p:cNvPr id="4" name="Группа 14"/>
          <p:cNvGrpSpPr/>
          <p:nvPr/>
        </p:nvGrpSpPr>
        <p:grpSpPr>
          <a:xfrm>
            <a:off x="8104764" y="116632"/>
            <a:ext cx="1690092" cy="451369"/>
            <a:chOff x="8049344" y="116632"/>
            <a:chExt cx="1690092" cy="451369"/>
          </a:xfrm>
        </p:grpSpPr>
        <p:sp>
          <p:nvSpPr>
            <p:cNvPr id="8" name="Нашивка 7"/>
            <p:cNvSpPr/>
            <p:nvPr/>
          </p:nvSpPr>
          <p:spPr>
            <a:xfrm>
              <a:off x="9138192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8592250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8049344" y="116632"/>
              <a:ext cx="601244" cy="451369"/>
            </a:xfrm>
            <a:prstGeom prst="homePlate">
              <a:avLst>
                <a:gd name="adj" fmla="val 14595"/>
              </a:avLst>
            </a:prstGeom>
            <a:solidFill>
              <a:srgbClr val="DB3F33"/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927578" y="6254613"/>
            <a:ext cx="3425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районы, в которых (созданы/ создаются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 МФЦ 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3991" y="2267487"/>
            <a:ext cx="1181658" cy="261610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На 01.01.2012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3118" y="2267487"/>
            <a:ext cx="1216510" cy="261610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На 01.05.2012</a:t>
            </a:r>
            <a:endParaRPr lang="ru-RU" sz="1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7244" y="2267487"/>
            <a:ext cx="1260140" cy="261610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На 01.01.2013</a:t>
            </a:r>
            <a:endParaRPr lang="ru-RU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1372" y="2267487"/>
            <a:ext cx="1260140" cy="261610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+mn-lt"/>
              </a:rPr>
              <a:t>На 01.01.2014</a:t>
            </a:r>
            <a:endParaRPr lang="ru-RU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714500" y="2274336"/>
            <a:ext cx="798997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8301372" y="2599350"/>
            <a:ext cx="12780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125 </a:t>
            </a:r>
            <a:r>
              <a:rPr lang="ru-RU" sz="1100" dirty="0" smtClean="0">
                <a:solidFill>
                  <a:schemeClr val="tx1"/>
                </a:solidFill>
              </a:rPr>
              <a:t>районов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87244" y="2599350"/>
            <a:ext cx="12780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73 </a:t>
            </a:r>
            <a:r>
              <a:rPr lang="ru-RU" sz="1100" dirty="0" smtClean="0">
                <a:solidFill>
                  <a:schemeClr val="tx1"/>
                </a:solidFill>
              </a:rPr>
              <a:t>районов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15299" y="2599350"/>
            <a:ext cx="12780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22 </a:t>
            </a:r>
            <a:r>
              <a:rPr lang="ru-RU" sz="1100" dirty="0" smtClean="0">
                <a:solidFill>
                  <a:srgbClr val="C00000"/>
                </a:solidFill>
              </a:rPr>
              <a:t>районов</a:t>
            </a:r>
            <a:endParaRPr lang="en-US" sz="1100" dirty="0" smtClean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08746" y="2599350"/>
            <a:ext cx="1278000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12 </a:t>
            </a:r>
            <a:r>
              <a:rPr lang="ru-RU" sz="1100" dirty="0" smtClean="0">
                <a:solidFill>
                  <a:schemeClr val="tx1"/>
                </a:solidFill>
              </a:rPr>
              <a:t>районов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08746" y="3391518"/>
            <a:ext cx="1278000" cy="720000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0,8 </a:t>
            </a:r>
            <a:r>
              <a:rPr lang="ru-RU" sz="1100" b="1" dirty="0" err="1">
                <a:solidFill>
                  <a:schemeClr val="tx1"/>
                </a:solidFill>
              </a:rPr>
              <a:t>млн.чел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15299" y="3391518"/>
            <a:ext cx="1278000" cy="720000"/>
          </a:xfrm>
          <a:prstGeom prst="round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1,2 </a:t>
            </a:r>
            <a:r>
              <a:rPr lang="ru-RU" sz="1000" dirty="0" err="1" smtClean="0">
                <a:solidFill>
                  <a:srgbClr val="C00000"/>
                </a:solidFill>
              </a:rPr>
              <a:t>млн.чел</a:t>
            </a:r>
            <a:endParaRPr lang="ru-RU" sz="1200" dirty="0" smtClean="0">
              <a:solidFill>
                <a:srgbClr val="C0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87244" y="3391438"/>
            <a:ext cx="1278000" cy="720000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5,4 </a:t>
            </a:r>
            <a:r>
              <a:rPr lang="ru-RU" sz="1100" b="1" dirty="0" err="1" smtClean="0">
                <a:solidFill>
                  <a:schemeClr val="tx1"/>
                </a:solidFill>
              </a:rPr>
              <a:t>млн.чел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301372" y="3391438"/>
            <a:ext cx="1278000" cy="720000"/>
          </a:xfrm>
          <a:prstGeom prst="round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1</a:t>
            </a:r>
            <a:r>
              <a:rPr lang="en-US" sz="1100" b="1" dirty="0" smtClean="0">
                <a:solidFill>
                  <a:schemeClr val="tx1"/>
                </a:solidFill>
              </a:rPr>
              <a:t>1</a:t>
            </a:r>
            <a:r>
              <a:rPr lang="ru-RU" sz="1100" b="1" dirty="0" smtClean="0">
                <a:solidFill>
                  <a:schemeClr val="tx1"/>
                </a:solidFill>
              </a:rPr>
              <a:t>,5 </a:t>
            </a:r>
            <a:r>
              <a:rPr lang="ru-RU" sz="1100" b="1" dirty="0" err="1" smtClean="0">
                <a:solidFill>
                  <a:schemeClr val="tx1"/>
                </a:solidFill>
              </a:rPr>
              <a:t>млн.чел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192" y="2531422"/>
            <a:ext cx="1617447" cy="6832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Количество районов, в которых (созданы/ создаются) МФЦ</a:t>
            </a:r>
            <a:endParaRPr lang="ru-RU" sz="1200" b="1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5443" y="3357562"/>
            <a:ext cx="1612847" cy="5355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Население, охваченное сетью МФЦ</a:t>
            </a:r>
            <a:endParaRPr lang="ru-RU" sz="1200" b="1" dirty="0">
              <a:latin typeface="+mn-lt"/>
            </a:endParaRPr>
          </a:p>
        </p:txBody>
      </p:sp>
      <p:pic>
        <p:nvPicPr>
          <p:cNvPr id="41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7199" y="6080596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8949444" y="2238332"/>
            <a:ext cx="0" cy="7200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899312" y="2238332"/>
            <a:ext cx="0" cy="7200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63371" y="2238332"/>
            <a:ext cx="0" cy="7200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56818" y="2238332"/>
            <a:ext cx="0" cy="7200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1" idx="2"/>
            <a:endCxn id="34" idx="0"/>
          </p:cNvCxnSpPr>
          <p:nvPr/>
        </p:nvCxnSpPr>
        <p:spPr>
          <a:xfrm>
            <a:off x="2547746" y="3175414"/>
            <a:ext cx="0" cy="216104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30" idx="2"/>
            <a:endCxn id="35" idx="0"/>
          </p:cNvCxnSpPr>
          <p:nvPr/>
        </p:nvCxnSpPr>
        <p:spPr>
          <a:xfrm>
            <a:off x="4754299" y="3175414"/>
            <a:ext cx="0" cy="216104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9" idx="2"/>
            <a:endCxn id="36" idx="0"/>
          </p:cNvCxnSpPr>
          <p:nvPr/>
        </p:nvCxnSpPr>
        <p:spPr>
          <a:xfrm>
            <a:off x="6926244" y="3175414"/>
            <a:ext cx="0" cy="216024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8" idx="2"/>
            <a:endCxn id="37" idx="0"/>
          </p:cNvCxnSpPr>
          <p:nvPr/>
        </p:nvCxnSpPr>
        <p:spPr>
          <a:xfrm>
            <a:off x="8940372" y="3175414"/>
            <a:ext cx="0" cy="216024"/>
          </a:xfrm>
          <a:prstGeom prst="straightConnector1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5638202"/>
              </p:ext>
            </p:extLst>
          </p:nvPr>
        </p:nvGraphicFramePr>
        <p:xfrm>
          <a:off x="4039869" y="4272262"/>
          <a:ext cx="1573409" cy="1799944"/>
        </p:xfrm>
        <a:graphic>
          <a:graphicData uri="http://schemas.openxmlformats.org/presentationml/2006/ole">
            <p:oleObj spid="_x0000_s32770" name="Visio" r:id="rId4" imgW="34973514" imgH="40013001" progId="">
              <p:embed/>
            </p:oleObj>
          </a:graphicData>
        </a:graphic>
      </p:graphicFrame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6884328"/>
              </p:ext>
            </p:extLst>
          </p:nvPr>
        </p:nvGraphicFramePr>
        <p:xfrm>
          <a:off x="6226003" y="4272262"/>
          <a:ext cx="1573409" cy="1799944"/>
        </p:xfrm>
        <a:graphic>
          <a:graphicData uri="http://schemas.openxmlformats.org/presentationml/2006/ole">
            <p:oleObj spid="_x0000_s32771" name="Visio" r:id="rId5" imgW="34973514" imgH="40013001" progId="">
              <p:embed/>
            </p:oleObj>
          </a:graphicData>
        </a:graphic>
      </p:graphicFrame>
      <p:graphicFrame>
        <p:nvGraphicFramePr>
          <p:cNvPr id="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0734970"/>
              </p:ext>
            </p:extLst>
          </p:nvPr>
        </p:nvGraphicFramePr>
        <p:xfrm>
          <a:off x="8132118" y="4272262"/>
          <a:ext cx="1573410" cy="1799944"/>
        </p:xfrm>
        <a:graphic>
          <a:graphicData uri="http://schemas.openxmlformats.org/presentationml/2006/ole">
            <p:oleObj spid="_x0000_s32772" name="Visio" r:id="rId6" imgW="34973514" imgH="40013001" progId="">
              <p:embed/>
            </p:oleObj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5595942" y="6326621"/>
            <a:ext cx="360000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Объе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7503809"/>
              </p:ext>
            </p:extLst>
          </p:nvPr>
        </p:nvGraphicFramePr>
        <p:xfrm>
          <a:off x="1850939" y="4272915"/>
          <a:ext cx="1573212" cy="1798638"/>
        </p:xfrm>
        <a:graphic>
          <a:graphicData uri="http://schemas.openxmlformats.org/presentationml/2006/ole">
            <p:oleObj spid="_x0000_s32773" name="Visio" r:id="rId7" imgW="34973539" imgH="40013064" progId="">
              <p:embed/>
            </p:oleObj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10836" y="4216989"/>
            <a:ext cx="1600076" cy="6832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Территориальный охват районов, где </a:t>
            </a:r>
            <a:r>
              <a:rPr lang="ru-RU" sz="1200" b="1" dirty="0">
                <a:latin typeface="+mn-lt"/>
              </a:rPr>
              <a:t>(</a:t>
            </a:r>
            <a:r>
              <a:rPr lang="ru-RU" sz="1200" b="1" dirty="0" smtClean="0">
                <a:latin typeface="+mn-lt"/>
              </a:rPr>
              <a:t>созданы/ создаются) МФЦ</a:t>
            </a:r>
            <a:endParaRPr lang="ru-RU" sz="1200" b="1" dirty="0">
              <a:latin typeface="+mn-lt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22903" y="857232"/>
            <a:ext cx="9630388" cy="9657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Всего по итогам реализации Программы с 01.01.2014 года  предоставлением услуг через МФЦ будут охвачены жители 125 районов </a:t>
            </a:r>
            <a:r>
              <a:rPr lang="ru-RU" sz="1400" b="1" dirty="0" err="1" smtClean="0">
                <a:solidFill>
                  <a:schemeClr val="tx1"/>
                </a:solidFill>
              </a:rPr>
              <a:t>г.Москвы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текущем году будут </a:t>
            </a:r>
            <a:r>
              <a:rPr lang="ru-RU" sz="1400" b="1" dirty="0" smtClean="0">
                <a:solidFill>
                  <a:schemeClr val="tx1"/>
                </a:solidFill>
              </a:rPr>
              <a:t>введены в эксплуатацию МФЦ для жителей </a:t>
            </a:r>
            <a:r>
              <a:rPr lang="ru-RU" sz="1400" b="1" dirty="0">
                <a:solidFill>
                  <a:srgbClr val="C00000"/>
                </a:solidFill>
              </a:rPr>
              <a:t>51 </a:t>
            </a:r>
            <a:r>
              <a:rPr lang="ru-RU" sz="1400" b="1" dirty="0" smtClean="0">
                <a:solidFill>
                  <a:srgbClr val="C00000"/>
                </a:solidFill>
              </a:rPr>
              <a:t>района </a:t>
            </a:r>
            <a:r>
              <a:rPr lang="ru-RU" sz="1400" b="1" dirty="0" err="1" smtClean="0">
                <a:solidFill>
                  <a:schemeClr val="tx1"/>
                </a:solidFill>
              </a:rPr>
              <a:t>г.Москвы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На 2013 год запланировано открытие МФЦ еще для  </a:t>
            </a:r>
            <a:r>
              <a:rPr lang="ru-RU" sz="1400" b="1" dirty="0" smtClean="0">
                <a:solidFill>
                  <a:srgbClr val="C00000"/>
                </a:solidFill>
              </a:rPr>
              <a:t>52 районов </a:t>
            </a:r>
            <a:r>
              <a:rPr lang="ru-RU" sz="1400" b="1" dirty="0" err="1" smtClean="0">
                <a:solidFill>
                  <a:schemeClr val="tx1"/>
                </a:solidFill>
              </a:rPr>
              <a:t>г.Москвы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33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VII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0378" y="2161780"/>
            <a:ext cx="8681094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3600" b="1" dirty="0"/>
              <a:t>Перспективы развития сети МФЦ на территории города Москвы</a:t>
            </a: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53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3985288"/>
              </p:ext>
            </p:extLst>
          </p:nvPr>
        </p:nvGraphicFramePr>
        <p:xfrm>
          <a:off x="355919" y="1671352"/>
          <a:ext cx="3957666" cy="350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Востребованность перехода на экстерриториальный принцип для различных возрастных категорий граждан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3771" y="5072074"/>
            <a:ext cx="8258629" cy="1152092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anchor="ctr"/>
          <a:lstStyle/>
          <a:p>
            <a:pPr marL="0" lvl="1" indent="-180000" defTabSz="36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Для граждан в возрасте более 50 лет удобно обращаться в МФЦ по месту регистрации и проживания</a:t>
            </a:r>
          </a:p>
          <a:p>
            <a:pPr marL="0" lvl="1" indent="-180000" defTabSz="36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1200" b="1" kern="0" dirty="0" smtClean="0">
                <a:solidFill>
                  <a:schemeClr val="tx1"/>
                </a:solidFill>
              </a:rPr>
              <a:t>Для граждан от 20 до 50  лет приоритетным является обращение в МФЦ по местам учебы, работы и 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200" b="1" kern="0" dirty="0" smtClean="0">
                <a:solidFill>
                  <a:schemeClr val="tx1"/>
                </a:solidFill>
              </a:rPr>
              <a:t>    фактического нахождения </a:t>
            </a:r>
            <a:endParaRPr lang="ru-RU" sz="1800" b="1" kern="0" dirty="0">
              <a:solidFill>
                <a:schemeClr val="tx1"/>
              </a:solidFill>
            </a:endParaRPr>
          </a:p>
          <a:p>
            <a:pPr marL="171450" lvl="1" indent="-171450" defTabSz="36000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1200" b="1" kern="0" dirty="0">
                <a:solidFill>
                  <a:schemeClr val="tx1"/>
                </a:solidFill>
              </a:rPr>
              <a:t>На сегодняшний день услуги по экстерриториальному принципу уже оказываются </a:t>
            </a:r>
            <a:r>
              <a:rPr lang="ru-RU" sz="1200" b="1" kern="0" dirty="0" err="1">
                <a:solidFill>
                  <a:schemeClr val="tx1"/>
                </a:solidFill>
              </a:rPr>
              <a:t>Росреестр</a:t>
            </a:r>
            <a:r>
              <a:rPr lang="ru-RU" sz="1200" b="1" kern="0" dirty="0">
                <a:solidFill>
                  <a:schemeClr val="tx1"/>
                </a:solidFill>
              </a:rPr>
              <a:t>, ЗАГС, </a:t>
            </a:r>
            <a:r>
              <a:rPr lang="ru-RU" sz="1200" b="1" kern="0" dirty="0" err="1">
                <a:solidFill>
                  <a:schemeClr val="tx1"/>
                </a:solidFill>
              </a:rPr>
              <a:t>МосгорБТИ</a:t>
            </a:r>
            <a:r>
              <a:rPr lang="ru-RU" sz="1200" b="1" kern="0" dirty="0">
                <a:solidFill>
                  <a:schemeClr val="tx1"/>
                </a:solidFill>
              </a:rPr>
              <a:t>, УФМС по общегражданским паспортам, что положительно оценивается заявителями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9419065"/>
              </p:ext>
            </p:extLst>
          </p:nvPr>
        </p:nvGraphicFramePr>
        <p:xfrm>
          <a:off x="4263776" y="1637322"/>
          <a:ext cx="3647988" cy="361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301831"/>
              </p:ext>
            </p:extLst>
          </p:nvPr>
        </p:nvGraphicFramePr>
        <p:xfrm>
          <a:off x="7762399" y="2821611"/>
          <a:ext cx="1643074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2733"/>
                <a:gridCol w="38034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ДЖПиЖФ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211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540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ДПиООС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180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540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150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540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ДСМП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130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540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ГосЖилИнспекция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540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Префектуры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54000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Управы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 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54000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472" y="6274441"/>
            <a:ext cx="8712968" cy="4503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85725" indent="-85725">
              <a:lnSpc>
                <a:spcPct val="80000"/>
              </a:lnSpc>
              <a:spcAft>
                <a:spcPts val="200"/>
              </a:spcAft>
              <a:tabLst>
                <a:tab pos="85725" algn="l"/>
              </a:tabLst>
            </a:pPr>
            <a:r>
              <a:rPr lang="ru-RU" sz="900" dirty="0" smtClean="0">
                <a:latin typeface="+mn-lt"/>
              </a:rPr>
              <a:t>*  Средний </a:t>
            </a:r>
            <a:r>
              <a:rPr lang="ru-RU" sz="900" dirty="0">
                <a:latin typeface="+mn-lt"/>
              </a:rPr>
              <a:t>возраст граждан, обращающихся за </a:t>
            </a:r>
            <a:r>
              <a:rPr lang="ru-RU" sz="900" dirty="0" smtClean="0">
                <a:latin typeface="+mn-lt"/>
              </a:rPr>
              <a:t>услугами</a:t>
            </a:r>
            <a:endParaRPr lang="ru-RU" sz="900" dirty="0">
              <a:latin typeface="+mn-lt"/>
            </a:endParaRPr>
          </a:p>
          <a:p>
            <a:pPr marL="85725" indent="-85725">
              <a:lnSpc>
                <a:spcPct val="80000"/>
              </a:lnSpc>
              <a:spcAft>
                <a:spcPts val="200"/>
              </a:spcAft>
              <a:tabLst>
                <a:tab pos="85725" algn="l"/>
              </a:tabLst>
            </a:pPr>
            <a:r>
              <a:rPr lang="ru-RU" sz="900" dirty="0">
                <a:solidFill>
                  <a:prstClr val="black"/>
                </a:solidFill>
                <a:latin typeface="Arial"/>
              </a:rPr>
              <a:t>** </a:t>
            </a:r>
            <a:r>
              <a:rPr lang="ru-RU" sz="900" dirty="0" smtClean="0">
                <a:solidFill>
                  <a:prstClr val="black"/>
                </a:solidFill>
                <a:latin typeface="Arial"/>
              </a:rPr>
              <a:t>Расчет произведен из допущения, что обычно </a:t>
            </a:r>
            <a:r>
              <a:rPr lang="ru-RU" sz="900" dirty="0">
                <a:solidFill>
                  <a:prstClr val="black"/>
                </a:solidFill>
                <a:latin typeface="Arial"/>
              </a:rPr>
              <a:t>для всех членов семьи за государственными услугами обращается только один из неработающих членов семьи, т.к. время работы МФЦ совпадает с границами рабочего дня. Это члены семьи старшего возраста и неработающие женщины с </a:t>
            </a:r>
            <a:r>
              <a:rPr lang="ru-RU" sz="900" dirty="0" smtClean="0">
                <a:solidFill>
                  <a:prstClr val="black"/>
                </a:solidFill>
                <a:latin typeface="Arial"/>
              </a:rPr>
              <a:t>детьми</a:t>
            </a:r>
            <a:endParaRPr lang="ru-RU" sz="9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331078" y="4146553"/>
            <a:ext cx="4159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62"/>
          <p:cNvSpPr>
            <a:spLocks noChangeArrowheads="1"/>
          </p:cNvSpPr>
          <p:nvPr/>
        </p:nvSpPr>
        <p:spPr bwMode="auto">
          <a:xfrm>
            <a:off x="4115200" y="1494446"/>
            <a:ext cx="4208758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latin typeface="+mn-lt"/>
              </a:rPr>
              <a:t>Количество обращений в ОИВ</a:t>
            </a:r>
            <a:r>
              <a:rPr lang="ru-RU" sz="1200" b="1" dirty="0" smtClean="0">
                <a:latin typeface="+mn-lt"/>
              </a:rPr>
              <a:t>, ГУП и ГУ г</a:t>
            </a:r>
            <a:r>
              <a:rPr lang="ru-RU" sz="1200" b="1" dirty="0">
                <a:latin typeface="+mn-lt"/>
              </a:rPr>
              <a:t>. </a:t>
            </a:r>
            <a:r>
              <a:rPr lang="ru-RU" sz="1200" b="1" dirty="0" smtClean="0">
                <a:latin typeface="+mn-lt"/>
              </a:rPr>
              <a:t>Москвы</a:t>
            </a:r>
            <a:endParaRPr lang="ru-RU" sz="1200" dirty="0" smtClean="0">
              <a:latin typeface="+mn-lt"/>
            </a:endParaRPr>
          </a:p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ru-RU" sz="1200" dirty="0" smtClean="0">
                <a:latin typeface="+mn-lt"/>
              </a:rPr>
              <a:t>Всего около 8 000 тыс. обращений в год</a:t>
            </a:r>
            <a:endParaRPr lang="ru-RU" sz="1200" dirty="0">
              <a:latin typeface="+mn-lt"/>
            </a:endParaRPr>
          </a:p>
        </p:txBody>
      </p:sp>
      <p:sp>
        <p:nvSpPr>
          <p:cNvPr id="11" name="Прямоугольник 64"/>
          <p:cNvSpPr>
            <a:spLocks noChangeArrowheads="1"/>
          </p:cNvSpPr>
          <p:nvPr/>
        </p:nvSpPr>
        <p:spPr bwMode="auto">
          <a:xfrm>
            <a:off x="704528" y="1515060"/>
            <a:ext cx="3332654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ru-RU" sz="1200" b="1" dirty="0" smtClean="0">
                <a:latin typeface="+mn-lt"/>
              </a:rPr>
              <a:t>Количество обращений в ФОИВ</a:t>
            </a:r>
            <a:endParaRPr lang="ru-RU" sz="1200" dirty="0" smtClean="0">
              <a:latin typeface="+mn-lt"/>
            </a:endParaRPr>
          </a:p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ru-RU" sz="1200" dirty="0" smtClean="0">
                <a:latin typeface="+mn-lt"/>
              </a:rPr>
              <a:t>Всего около 15 000 тыс. обращений в год</a:t>
            </a:r>
            <a:endParaRPr lang="ru-RU" sz="1200" dirty="0">
              <a:latin typeface="+mn-lt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185248" y="2399680"/>
            <a:ext cx="539580" cy="442964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+mn-lt"/>
              </a:rPr>
              <a:t>20-</a:t>
            </a:r>
            <a:r>
              <a:rPr lang="en-US" sz="1050" dirty="0">
                <a:latin typeface="+mn-lt"/>
              </a:rPr>
              <a:t>5</a:t>
            </a:r>
            <a:r>
              <a:rPr lang="ru-RU" sz="1050" dirty="0">
                <a:latin typeface="+mn-lt"/>
              </a:rPr>
              <a:t>0 </a:t>
            </a:r>
            <a:r>
              <a:rPr lang="ru-RU" sz="1050" dirty="0" smtClean="0">
                <a:latin typeface="+mn-lt"/>
              </a:rPr>
              <a:t/>
            </a:r>
            <a:br>
              <a:rPr lang="ru-RU" sz="1050" dirty="0" smtClean="0">
                <a:latin typeface="+mn-lt"/>
              </a:rPr>
            </a:br>
            <a:r>
              <a:rPr lang="ru-RU" sz="1050" dirty="0" smtClean="0">
                <a:latin typeface="+mn-lt"/>
              </a:rPr>
              <a:t>лет</a:t>
            </a:r>
            <a:endParaRPr lang="ru-RU" sz="1050" dirty="0">
              <a:latin typeface="+mn-lt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812439" y="1923074"/>
            <a:ext cx="728004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+mn-lt"/>
              </a:rPr>
              <a:t>50-</a:t>
            </a:r>
            <a:r>
              <a:rPr lang="en-US" sz="1050" dirty="0">
                <a:latin typeface="+mn-lt"/>
              </a:rPr>
              <a:t>8</a:t>
            </a:r>
            <a:r>
              <a:rPr lang="ru-RU" sz="1050" dirty="0">
                <a:latin typeface="+mn-lt"/>
              </a:rPr>
              <a:t>0 лет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103785" y="2637454"/>
            <a:ext cx="716024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+mn-lt"/>
              </a:rPr>
              <a:t>30-</a:t>
            </a:r>
            <a:r>
              <a:rPr lang="en-US" sz="1050" dirty="0">
                <a:latin typeface="+mn-lt"/>
              </a:rPr>
              <a:t>7</a:t>
            </a:r>
            <a:r>
              <a:rPr lang="ru-RU" sz="1050" dirty="0">
                <a:latin typeface="+mn-lt"/>
              </a:rPr>
              <a:t>0 лет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630444" y="3064475"/>
            <a:ext cx="716024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+mn-lt"/>
              </a:rPr>
              <a:t>30-50 лет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675289" y="1923074"/>
            <a:ext cx="716024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+mn-lt"/>
              </a:rPr>
              <a:t>30-50 лет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741001" y="4709156"/>
            <a:ext cx="728004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+mn-lt"/>
              </a:rPr>
              <a:t>50-</a:t>
            </a:r>
            <a:r>
              <a:rPr lang="en-US" sz="1050" dirty="0">
                <a:latin typeface="+mn-lt"/>
              </a:rPr>
              <a:t>8</a:t>
            </a:r>
            <a:r>
              <a:rPr lang="ru-RU" sz="1050" dirty="0">
                <a:latin typeface="+mn-lt"/>
              </a:rPr>
              <a:t>0 лет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031690" y="4807815"/>
            <a:ext cx="716023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latin typeface="+mn-lt"/>
              </a:rPr>
              <a:t>30-50 </a:t>
            </a:r>
            <a:r>
              <a:rPr lang="ru-RU" sz="1050" dirty="0">
                <a:latin typeface="+mn-lt"/>
              </a:rPr>
              <a:t>лет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31309" y="2077268"/>
            <a:ext cx="765507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+mn-lt"/>
              </a:rPr>
              <a:t>2</a:t>
            </a:r>
            <a:r>
              <a:rPr lang="ru-RU" sz="1050" dirty="0" smtClean="0">
                <a:latin typeface="+mn-lt"/>
              </a:rPr>
              <a:t>0-50* </a:t>
            </a:r>
            <a:r>
              <a:rPr lang="ru-RU" sz="1050" dirty="0">
                <a:latin typeface="+mn-lt"/>
              </a:rPr>
              <a:t>лет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065838" y="2042296"/>
            <a:ext cx="728004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latin typeface="+mn-lt"/>
              </a:rPr>
              <a:t>50-</a:t>
            </a:r>
            <a:r>
              <a:rPr lang="en-US" sz="1050" dirty="0">
                <a:latin typeface="+mn-lt"/>
              </a:rPr>
              <a:t>8</a:t>
            </a:r>
            <a:r>
              <a:rPr lang="ru-RU" sz="1050" dirty="0">
                <a:latin typeface="+mn-lt"/>
              </a:rPr>
              <a:t>0 лет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505700" y="2844800"/>
            <a:ext cx="254000" cy="55880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 rot="5400000">
            <a:off x="9183034" y="3397759"/>
            <a:ext cx="716024" cy="24387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none" lIns="36000" tIns="18000" rIns="36000" bIns="18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+mn-lt"/>
              </a:rPr>
              <a:t>30</a:t>
            </a:r>
            <a:r>
              <a:rPr lang="ru-RU" sz="1050" dirty="0">
                <a:latin typeface="+mn-lt"/>
              </a:rPr>
              <a:t>-</a:t>
            </a:r>
            <a:r>
              <a:rPr lang="en-US" sz="1050" dirty="0">
                <a:latin typeface="+mn-lt"/>
              </a:rPr>
              <a:t>5</a:t>
            </a:r>
            <a:r>
              <a:rPr lang="ru-RU" sz="1050" dirty="0">
                <a:latin typeface="+mn-lt"/>
              </a:rPr>
              <a:t>0 лет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192470" y="3280396"/>
            <a:ext cx="571505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16</a:t>
            </a: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,2</a:t>
            </a: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 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121164" y="2637454"/>
            <a:ext cx="500066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13 %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5478222" y="2780330"/>
            <a:ext cx="571504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5</a:t>
            </a: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 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335478" y="3137520"/>
            <a:ext cx="571504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11</a:t>
            </a: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,6</a:t>
            </a: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 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335478" y="3423272"/>
            <a:ext cx="500066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8,6</a:t>
            </a: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5763974" y="3637586"/>
            <a:ext cx="500066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5,6</a:t>
            </a: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06374" y="2851768"/>
            <a:ext cx="642942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21,6 %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1731414" y="3254718"/>
            <a:ext cx="500066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36,8%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2197557" y="3622166"/>
            <a:ext cx="642942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33,1 %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2493109" y="3208958"/>
            <a:ext cx="670521" cy="234396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lvl="0" algn="ctr" fontAlgn="b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10,5 %</a:t>
            </a:r>
            <a:endParaRPr lang="ru-RU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3072713" y="4857760"/>
            <a:ext cx="2880419" cy="126014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22903" y="733935"/>
            <a:ext cx="9630388" cy="6757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Средний </a:t>
            </a:r>
            <a:r>
              <a:rPr lang="ru-RU" sz="1200" b="1" dirty="0">
                <a:solidFill>
                  <a:schemeClr val="tx1"/>
                </a:solidFill>
              </a:rPr>
              <a:t>возраст заявителей, пользующихся услугами МФЦ, составляет 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47 </a:t>
            </a:r>
            <a:r>
              <a:rPr lang="ru-RU" sz="1200" b="1" dirty="0" smtClean="0">
                <a:solidFill>
                  <a:srgbClr val="C00000"/>
                </a:solidFill>
              </a:rPr>
              <a:t>лет</a:t>
            </a:r>
          </a:p>
          <a:p>
            <a:pPr marL="171450" indent="-17145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Доля </a:t>
            </a:r>
            <a:r>
              <a:rPr lang="ru-RU" sz="1200" b="1" dirty="0">
                <a:solidFill>
                  <a:schemeClr val="tx1"/>
                </a:solidFill>
              </a:rPr>
              <a:t>граждан в возрасте свыше </a:t>
            </a:r>
            <a:r>
              <a:rPr lang="ru-RU" sz="1200" b="1" dirty="0" smtClean="0">
                <a:solidFill>
                  <a:schemeClr val="tx1"/>
                </a:solidFill>
              </a:rPr>
              <a:t>50 </a:t>
            </a:r>
            <a:r>
              <a:rPr lang="ru-RU" sz="1200" b="1" dirty="0">
                <a:solidFill>
                  <a:schemeClr val="tx1"/>
                </a:solidFill>
              </a:rPr>
              <a:t>лет  среди заявителей центра составляет </a:t>
            </a:r>
            <a:r>
              <a:rPr lang="ru-RU" sz="1200" b="1" dirty="0">
                <a:solidFill>
                  <a:srgbClr val="C00000"/>
                </a:solidFill>
              </a:rPr>
              <a:t>40 </a:t>
            </a:r>
            <a:r>
              <a:rPr lang="ru-RU" sz="1200" b="1" dirty="0" smtClean="0">
                <a:solidFill>
                  <a:srgbClr val="C00000"/>
                </a:solidFill>
              </a:rPr>
              <a:t>%</a:t>
            </a:r>
          </a:p>
          <a:p>
            <a:pPr marL="171450" indent="-171450">
              <a:lnSpc>
                <a:spcPct val="8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Доля граждан в возрасте </a:t>
            </a:r>
            <a:r>
              <a:rPr lang="ru-RU" sz="1200" b="1" dirty="0" smtClean="0">
                <a:solidFill>
                  <a:schemeClr val="tx1"/>
                </a:solidFill>
              </a:rPr>
              <a:t>от 20 до 50 лет составляет </a:t>
            </a:r>
            <a:r>
              <a:rPr lang="ru-RU" sz="1200" b="1" dirty="0" smtClean="0">
                <a:solidFill>
                  <a:srgbClr val="FF0000"/>
                </a:solidFill>
              </a:rPr>
              <a:t>60%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39" name="Picture 24" descr="МФЦ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7199" y="6080596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39"/>
          <p:cNvGrpSpPr/>
          <p:nvPr/>
        </p:nvGrpSpPr>
        <p:grpSpPr>
          <a:xfrm>
            <a:off x="8104764" y="116632"/>
            <a:ext cx="1690092" cy="451369"/>
            <a:chOff x="8049344" y="116632"/>
            <a:chExt cx="1690092" cy="451369"/>
          </a:xfrm>
        </p:grpSpPr>
        <p:sp>
          <p:nvSpPr>
            <p:cNvPr id="41" name="Нашивка 40"/>
            <p:cNvSpPr/>
            <p:nvPr/>
          </p:nvSpPr>
          <p:spPr>
            <a:xfrm>
              <a:off x="9138192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rgbClr val="DB3F33"/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8592250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Пятиугольник 42"/>
            <p:cNvSpPr/>
            <p:nvPr/>
          </p:nvSpPr>
          <p:spPr>
            <a:xfrm>
              <a:off x="8049344" y="116632"/>
              <a:ext cx="601244" cy="451369"/>
            </a:xfrm>
            <a:prstGeom prst="homePlate">
              <a:avLst>
                <a:gd name="adj" fmla="val 14595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8928166" y="2523728"/>
            <a:ext cx="561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тыс. услуг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7604596" y="2386980"/>
            <a:ext cx="1613799" cy="522599"/>
          </a:xfrm>
          <a:prstGeom prst="round2DiagRect">
            <a:avLst>
              <a:gd name="adj1" fmla="val 33121"/>
              <a:gd name="adj2" fmla="val 0"/>
            </a:avLst>
          </a:prstGeom>
          <a:noFill/>
        </p:spPr>
        <p:txBody>
          <a:bodyPr wrap="square" lIns="36000" tIns="18000" rIns="36000" bIns="18000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latin typeface="+mn-lt"/>
              </a:rPr>
              <a:t>Услуги оказываемые универсальными специалистами</a:t>
            </a:r>
            <a:endParaRPr lang="ru-RU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63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Прямая соединительная линия 74"/>
          <p:cNvCxnSpPr/>
          <p:nvPr/>
        </p:nvCxnSpPr>
        <p:spPr>
          <a:xfrm>
            <a:off x="4687384" y="1830553"/>
            <a:ext cx="0" cy="459884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Внедрение системы предоставления государственных услуг по</a:t>
            </a:r>
            <a:br>
              <a:rPr lang="ru-RU" dirty="0"/>
            </a:br>
            <a:r>
              <a:rPr lang="ru-RU" dirty="0"/>
              <a:t>экстерриториальному принципу, в том числе при обращении в </a:t>
            </a:r>
            <a:r>
              <a:rPr lang="ru-RU" dirty="0" smtClean="0"/>
              <a:t>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pSp>
        <p:nvGrpSpPr>
          <p:cNvPr id="4" name="Группа 5"/>
          <p:cNvGrpSpPr/>
          <p:nvPr/>
        </p:nvGrpSpPr>
        <p:grpSpPr>
          <a:xfrm>
            <a:off x="6308050" y="2636694"/>
            <a:ext cx="2627497" cy="3007609"/>
            <a:chOff x="3609885" y="3105339"/>
            <a:chExt cx="2686230" cy="307484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885" y="3105339"/>
              <a:ext cx="2686230" cy="3074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4811999" y="3947442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056838" y="4695718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472646" y="4659590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865999" y="5393938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275179" y="5019754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260223" y="5378130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59213" y="4793126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599239" y="4492802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549451" y="4173654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881547" y="4233342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526646" y="4347690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728318" y="4911754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959857" y="5119286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620129" y="5019754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094907" y="3867626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26646" y="4011654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743673" y="3208436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/>
            <p:cNvCxnSpPr>
              <a:stCxn id="33" idx="9"/>
            </p:cNvCxnSpPr>
            <p:nvPr/>
          </p:nvCxnSpPr>
          <p:spPr>
            <a:xfrm flipH="1" flipV="1">
              <a:off x="3851673" y="3316439"/>
              <a:ext cx="1513922" cy="1180896"/>
            </a:xfrm>
            <a:prstGeom prst="straightConnector1">
              <a:avLst/>
            </a:prstGeom>
            <a:ln w="127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33" idx="9"/>
              <a:endCxn id="9" idx="7"/>
            </p:cNvCxnSpPr>
            <p:nvPr/>
          </p:nvCxnSpPr>
          <p:spPr>
            <a:xfrm flipH="1">
              <a:off x="5149022" y="4497335"/>
              <a:ext cx="216573" cy="214199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33" idx="6"/>
              <a:endCxn id="22" idx="5"/>
            </p:cNvCxnSpPr>
            <p:nvPr/>
          </p:nvCxnSpPr>
          <p:spPr>
            <a:xfrm flipH="1" flipV="1">
              <a:off x="5187091" y="3959810"/>
              <a:ext cx="236264" cy="503714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33" idx="9"/>
              <a:endCxn id="17" idx="6"/>
            </p:cNvCxnSpPr>
            <p:nvPr/>
          </p:nvCxnSpPr>
          <p:spPr>
            <a:xfrm flipH="1" flipV="1">
              <a:off x="4989547" y="4287342"/>
              <a:ext cx="376048" cy="209993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33" idx="9"/>
              <a:endCxn id="15" idx="1"/>
            </p:cNvCxnSpPr>
            <p:nvPr/>
          </p:nvCxnSpPr>
          <p:spPr>
            <a:xfrm>
              <a:off x="5365595" y="4497335"/>
              <a:ext cx="249460" cy="11283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33" idx="6"/>
              <a:endCxn id="16" idx="3"/>
            </p:cNvCxnSpPr>
            <p:nvPr/>
          </p:nvCxnSpPr>
          <p:spPr>
            <a:xfrm flipV="1">
              <a:off x="5423355" y="4265838"/>
              <a:ext cx="141912" cy="197686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33" idx="9"/>
              <a:endCxn id="14" idx="1"/>
            </p:cNvCxnSpPr>
            <p:nvPr/>
          </p:nvCxnSpPr>
          <p:spPr>
            <a:xfrm>
              <a:off x="5365595" y="4497335"/>
              <a:ext cx="109434" cy="311607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31"/>
            <p:cNvGrpSpPr/>
            <p:nvPr/>
          </p:nvGrpSpPr>
          <p:grpSpPr>
            <a:xfrm>
              <a:off x="5234578" y="4185476"/>
              <a:ext cx="254990" cy="499226"/>
              <a:chOff x="4376936" y="3450812"/>
              <a:chExt cx="574675" cy="1125119"/>
            </a:xfrm>
            <a:solidFill>
              <a:srgbClr val="C00000"/>
            </a:solidFill>
          </p:grpSpPr>
          <p:sp>
            <p:nvSpPr>
              <p:cNvPr id="33" name="Полилиния 32"/>
              <p:cNvSpPr/>
              <p:nvPr/>
            </p:nvSpPr>
            <p:spPr>
              <a:xfrm>
                <a:off x="4376936" y="3674231"/>
                <a:ext cx="574675" cy="901700"/>
              </a:xfrm>
              <a:custGeom>
                <a:avLst/>
                <a:gdLst>
                  <a:gd name="connsiteX0" fmla="*/ 111125 w 574675"/>
                  <a:gd name="connsiteY0" fmla="*/ 0 h 901700"/>
                  <a:gd name="connsiteX1" fmla="*/ 482600 w 574675"/>
                  <a:gd name="connsiteY1" fmla="*/ 6350 h 901700"/>
                  <a:gd name="connsiteX2" fmla="*/ 574675 w 574675"/>
                  <a:gd name="connsiteY2" fmla="*/ 304800 h 901700"/>
                  <a:gd name="connsiteX3" fmla="*/ 501650 w 574675"/>
                  <a:gd name="connsiteY3" fmla="*/ 336550 h 901700"/>
                  <a:gd name="connsiteX4" fmla="*/ 425450 w 574675"/>
                  <a:gd name="connsiteY4" fmla="*/ 101600 h 901700"/>
                  <a:gd name="connsiteX5" fmla="*/ 425450 w 574675"/>
                  <a:gd name="connsiteY5" fmla="*/ 403225 h 901700"/>
                  <a:gd name="connsiteX6" fmla="*/ 523875 w 574675"/>
                  <a:gd name="connsiteY6" fmla="*/ 898525 h 901700"/>
                  <a:gd name="connsiteX7" fmla="*/ 419100 w 574675"/>
                  <a:gd name="connsiteY7" fmla="*/ 898525 h 901700"/>
                  <a:gd name="connsiteX8" fmla="*/ 295275 w 574675"/>
                  <a:gd name="connsiteY8" fmla="*/ 479425 h 901700"/>
                  <a:gd name="connsiteX9" fmla="*/ 161925 w 574675"/>
                  <a:gd name="connsiteY9" fmla="*/ 901700 h 901700"/>
                  <a:gd name="connsiteX10" fmla="*/ 57150 w 574675"/>
                  <a:gd name="connsiteY10" fmla="*/ 901700 h 901700"/>
                  <a:gd name="connsiteX11" fmla="*/ 165100 w 574675"/>
                  <a:gd name="connsiteY11" fmla="*/ 393700 h 901700"/>
                  <a:gd name="connsiteX12" fmla="*/ 171450 w 574675"/>
                  <a:gd name="connsiteY12" fmla="*/ 95250 h 901700"/>
                  <a:gd name="connsiteX13" fmla="*/ 79375 w 574675"/>
                  <a:gd name="connsiteY13" fmla="*/ 342900 h 901700"/>
                  <a:gd name="connsiteX14" fmla="*/ 0 w 574675"/>
                  <a:gd name="connsiteY14" fmla="*/ 307975 h 901700"/>
                  <a:gd name="connsiteX15" fmla="*/ 111125 w 574675"/>
                  <a:gd name="connsiteY15" fmla="*/ 0 h 901700"/>
                  <a:gd name="connsiteX0" fmla="*/ 111125 w 574675"/>
                  <a:gd name="connsiteY0" fmla="*/ 3175 h 904875"/>
                  <a:gd name="connsiteX1" fmla="*/ 479425 w 574675"/>
                  <a:gd name="connsiteY1" fmla="*/ 0 h 904875"/>
                  <a:gd name="connsiteX2" fmla="*/ 574675 w 574675"/>
                  <a:gd name="connsiteY2" fmla="*/ 307975 h 904875"/>
                  <a:gd name="connsiteX3" fmla="*/ 501650 w 574675"/>
                  <a:gd name="connsiteY3" fmla="*/ 339725 h 904875"/>
                  <a:gd name="connsiteX4" fmla="*/ 425450 w 574675"/>
                  <a:gd name="connsiteY4" fmla="*/ 104775 h 904875"/>
                  <a:gd name="connsiteX5" fmla="*/ 425450 w 574675"/>
                  <a:gd name="connsiteY5" fmla="*/ 406400 h 904875"/>
                  <a:gd name="connsiteX6" fmla="*/ 523875 w 574675"/>
                  <a:gd name="connsiteY6" fmla="*/ 901700 h 904875"/>
                  <a:gd name="connsiteX7" fmla="*/ 419100 w 574675"/>
                  <a:gd name="connsiteY7" fmla="*/ 901700 h 904875"/>
                  <a:gd name="connsiteX8" fmla="*/ 295275 w 574675"/>
                  <a:gd name="connsiteY8" fmla="*/ 482600 h 904875"/>
                  <a:gd name="connsiteX9" fmla="*/ 161925 w 574675"/>
                  <a:gd name="connsiteY9" fmla="*/ 904875 h 904875"/>
                  <a:gd name="connsiteX10" fmla="*/ 57150 w 574675"/>
                  <a:gd name="connsiteY10" fmla="*/ 904875 h 904875"/>
                  <a:gd name="connsiteX11" fmla="*/ 165100 w 574675"/>
                  <a:gd name="connsiteY11" fmla="*/ 396875 h 904875"/>
                  <a:gd name="connsiteX12" fmla="*/ 171450 w 574675"/>
                  <a:gd name="connsiteY12" fmla="*/ 98425 h 904875"/>
                  <a:gd name="connsiteX13" fmla="*/ 79375 w 574675"/>
                  <a:gd name="connsiteY13" fmla="*/ 346075 h 904875"/>
                  <a:gd name="connsiteX14" fmla="*/ 0 w 574675"/>
                  <a:gd name="connsiteY14" fmla="*/ 311150 h 904875"/>
                  <a:gd name="connsiteX15" fmla="*/ 111125 w 574675"/>
                  <a:gd name="connsiteY15" fmla="*/ 3175 h 904875"/>
                  <a:gd name="connsiteX0" fmla="*/ 111125 w 574675"/>
                  <a:gd name="connsiteY0" fmla="*/ 0 h 901700"/>
                  <a:gd name="connsiteX1" fmla="*/ 482600 w 574675"/>
                  <a:gd name="connsiteY1" fmla="*/ 0 h 901700"/>
                  <a:gd name="connsiteX2" fmla="*/ 574675 w 574675"/>
                  <a:gd name="connsiteY2" fmla="*/ 304800 h 901700"/>
                  <a:gd name="connsiteX3" fmla="*/ 501650 w 574675"/>
                  <a:gd name="connsiteY3" fmla="*/ 336550 h 901700"/>
                  <a:gd name="connsiteX4" fmla="*/ 425450 w 574675"/>
                  <a:gd name="connsiteY4" fmla="*/ 101600 h 901700"/>
                  <a:gd name="connsiteX5" fmla="*/ 425450 w 574675"/>
                  <a:gd name="connsiteY5" fmla="*/ 403225 h 901700"/>
                  <a:gd name="connsiteX6" fmla="*/ 523875 w 574675"/>
                  <a:gd name="connsiteY6" fmla="*/ 898525 h 901700"/>
                  <a:gd name="connsiteX7" fmla="*/ 419100 w 574675"/>
                  <a:gd name="connsiteY7" fmla="*/ 898525 h 901700"/>
                  <a:gd name="connsiteX8" fmla="*/ 295275 w 574675"/>
                  <a:gd name="connsiteY8" fmla="*/ 479425 h 901700"/>
                  <a:gd name="connsiteX9" fmla="*/ 161925 w 574675"/>
                  <a:gd name="connsiteY9" fmla="*/ 901700 h 901700"/>
                  <a:gd name="connsiteX10" fmla="*/ 57150 w 574675"/>
                  <a:gd name="connsiteY10" fmla="*/ 901700 h 901700"/>
                  <a:gd name="connsiteX11" fmla="*/ 165100 w 574675"/>
                  <a:gd name="connsiteY11" fmla="*/ 393700 h 901700"/>
                  <a:gd name="connsiteX12" fmla="*/ 171450 w 574675"/>
                  <a:gd name="connsiteY12" fmla="*/ 95250 h 901700"/>
                  <a:gd name="connsiteX13" fmla="*/ 79375 w 574675"/>
                  <a:gd name="connsiteY13" fmla="*/ 342900 h 901700"/>
                  <a:gd name="connsiteX14" fmla="*/ 0 w 574675"/>
                  <a:gd name="connsiteY14" fmla="*/ 307975 h 901700"/>
                  <a:gd name="connsiteX15" fmla="*/ 111125 w 574675"/>
                  <a:gd name="connsiteY15" fmla="*/ 0 h 901700"/>
                  <a:gd name="connsiteX0" fmla="*/ 111125 w 574675"/>
                  <a:gd name="connsiteY0" fmla="*/ 757 h 902457"/>
                  <a:gd name="connsiteX1" fmla="*/ 290314 w 574675"/>
                  <a:gd name="connsiteY1" fmla="*/ 0 h 902457"/>
                  <a:gd name="connsiteX2" fmla="*/ 482600 w 574675"/>
                  <a:gd name="connsiteY2" fmla="*/ 757 h 902457"/>
                  <a:gd name="connsiteX3" fmla="*/ 574675 w 574675"/>
                  <a:gd name="connsiteY3" fmla="*/ 305557 h 902457"/>
                  <a:gd name="connsiteX4" fmla="*/ 501650 w 574675"/>
                  <a:gd name="connsiteY4" fmla="*/ 337307 h 902457"/>
                  <a:gd name="connsiteX5" fmla="*/ 425450 w 574675"/>
                  <a:gd name="connsiteY5" fmla="*/ 102357 h 902457"/>
                  <a:gd name="connsiteX6" fmla="*/ 425450 w 574675"/>
                  <a:gd name="connsiteY6" fmla="*/ 403982 h 902457"/>
                  <a:gd name="connsiteX7" fmla="*/ 523875 w 574675"/>
                  <a:gd name="connsiteY7" fmla="*/ 899282 h 902457"/>
                  <a:gd name="connsiteX8" fmla="*/ 419100 w 574675"/>
                  <a:gd name="connsiteY8" fmla="*/ 899282 h 902457"/>
                  <a:gd name="connsiteX9" fmla="*/ 295275 w 574675"/>
                  <a:gd name="connsiteY9" fmla="*/ 480182 h 902457"/>
                  <a:gd name="connsiteX10" fmla="*/ 161925 w 574675"/>
                  <a:gd name="connsiteY10" fmla="*/ 902457 h 902457"/>
                  <a:gd name="connsiteX11" fmla="*/ 57150 w 574675"/>
                  <a:gd name="connsiteY11" fmla="*/ 902457 h 902457"/>
                  <a:gd name="connsiteX12" fmla="*/ 165100 w 574675"/>
                  <a:gd name="connsiteY12" fmla="*/ 394457 h 902457"/>
                  <a:gd name="connsiteX13" fmla="*/ 171450 w 574675"/>
                  <a:gd name="connsiteY13" fmla="*/ 96007 h 902457"/>
                  <a:gd name="connsiteX14" fmla="*/ 79375 w 574675"/>
                  <a:gd name="connsiteY14" fmla="*/ 343657 h 902457"/>
                  <a:gd name="connsiteX15" fmla="*/ 0 w 574675"/>
                  <a:gd name="connsiteY15" fmla="*/ 308732 h 902457"/>
                  <a:gd name="connsiteX16" fmla="*/ 111125 w 574675"/>
                  <a:gd name="connsiteY16" fmla="*/ 757 h 902457"/>
                  <a:gd name="connsiteX0" fmla="*/ 111125 w 574675"/>
                  <a:gd name="connsiteY0" fmla="*/ 0 h 901700"/>
                  <a:gd name="connsiteX1" fmla="*/ 290314 w 574675"/>
                  <a:gd name="connsiteY1" fmla="*/ 15118 h 901700"/>
                  <a:gd name="connsiteX2" fmla="*/ 482600 w 574675"/>
                  <a:gd name="connsiteY2" fmla="*/ 0 h 901700"/>
                  <a:gd name="connsiteX3" fmla="*/ 574675 w 574675"/>
                  <a:gd name="connsiteY3" fmla="*/ 304800 h 901700"/>
                  <a:gd name="connsiteX4" fmla="*/ 501650 w 574675"/>
                  <a:gd name="connsiteY4" fmla="*/ 336550 h 901700"/>
                  <a:gd name="connsiteX5" fmla="*/ 425450 w 574675"/>
                  <a:gd name="connsiteY5" fmla="*/ 101600 h 901700"/>
                  <a:gd name="connsiteX6" fmla="*/ 425450 w 574675"/>
                  <a:gd name="connsiteY6" fmla="*/ 403225 h 901700"/>
                  <a:gd name="connsiteX7" fmla="*/ 523875 w 574675"/>
                  <a:gd name="connsiteY7" fmla="*/ 898525 h 901700"/>
                  <a:gd name="connsiteX8" fmla="*/ 419100 w 574675"/>
                  <a:gd name="connsiteY8" fmla="*/ 898525 h 901700"/>
                  <a:gd name="connsiteX9" fmla="*/ 295275 w 574675"/>
                  <a:gd name="connsiteY9" fmla="*/ 479425 h 901700"/>
                  <a:gd name="connsiteX10" fmla="*/ 161925 w 574675"/>
                  <a:gd name="connsiteY10" fmla="*/ 901700 h 901700"/>
                  <a:gd name="connsiteX11" fmla="*/ 57150 w 574675"/>
                  <a:gd name="connsiteY11" fmla="*/ 901700 h 901700"/>
                  <a:gd name="connsiteX12" fmla="*/ 165100 w 574675"/>
                  <a:gd name="connsiteY12" fmla="*/ 393700 h 901700"/>
                  <a:gd name="connsiteX13" fmla="*/ 171450 w 574675"/>
                  <a:gd name="connsiteY13" fmla="*/ 95250 h 901700"/>
                  <a:gd name="connsiteX14" fmla="*/ 79375 w 574675"/>
                  <a:gd name="connsiteY14" fmla="*/ 342900 h 901700"/>
                  <a:gd name="connsiteX15" fmla="*/ 0 w 574675"/>
                  <a:gd name="connsiteY15" fmla="*/ 307975 h 901700"/>
                  <a:gd name="connsiteX16" fmla="*/ 111125 w 574675"/>
                  <a:gd name="connsiteY16" fmla="*/ 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675" h="901700">
                    <a:moveTo>
                      <a:pt x="111125" y="0"/>
                    </a:moveTo>
                    <a:lnTo>
                      <a:pt x="290314" y="15118"/>
                    </a:lnTo>
                    <a:lnTo>
                      <a:pt x="482600" y="0"/>
                    </a:lnTo>
                    <a:lnTo>
                      <a:pt x="574675" y="304800"/>
                    </a:lnTo>
                    <a:lnTo>
                      <a:pt x="501650" y="336550"/>
                    </a:lnTo>
                    <a:lnTo>
                      <a:pt x="425450" y="101600"/>
                    </a:lnTo>
                    <a:lnTo>
                      <a:pt x="425450" y="403225"/>
                    </a:lnTo>
                    <a:lnTo>
                      <a:pt x="523875" y="898525"/>
                    </a:lnTo>
                    <a:lnTo>
                      <a:pt x="419100" y="898525"/>
                    </a:lnTo>
                    <a:lnTo>
                      <a:pt x="295275" y="479425"/>
                    </a:lnTo>
                    <a:lnTo>
                      <a:pt x="161925" y="901700"/>
                    </a:lnTo>
                    <a:lnTo>
                      <a:pt x="57150" y="901700"/>
                    </a:lnTo>
                    <a:lnTo>
                      <a:pt x="165100" y="393700"/>
                    </a:lnTo>
                    <a:lnTo>
                      <a:pt x="171450" y="95250"/>
                    </a:lnTo>
                    <a:lnTo>
                      <a:pt x="79375" y="342900"/>
                    </a:lnTo>
                    <a:lnTo>
                      <a:pt x="0" y="307975"/>
                    </a:lnTo>
                    <a:lnTo>
                      <a:pt x="111125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4563306" y="3450812"/>
                <a:ext cx="216024" cy="213895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5338030" y="1497865"/>
            <a:ext cx="1454309" cy="2400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Целевая модель</a:t>
            </a:r>
            <a:endParaRPr lang="ru-RU" sz="1200" b="1" dirty="0">
              <a:latin typeface="+mn-lt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5518731" y="6428266"/>
            <a:ext cx="4042781" cy="215444"/>
            <a:chOff x="253343" y="6482023"/>
            <a:chExt cx="4042781" cy="215444"/>
          </a:xfrm>
          <a:noFill/>
        </p:grpSpPr>
        <p:sp>
          <p:nvSpPr>
            <p:cNvPr id="37" name="Овал 36"/>
            <p:cNvSpPr/>
            <p:nvPr/>
          </p:nvSpPr>
          <p:spPr>
            <a:xfrm>
              <a:off x="253343" y="6512864"/>
              <a:ext cx="108000" cy="108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4340" y="6482023"/>
              <a:ext cx="3951784" cy="21544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ru-RU" sz="800" dirty="0">
                  <a:latin typeface="+mn-lt"/>
                </a:rPr>
                <a:t>МФЦ, ГУ, ГУП, </a:t>
              </a:r>
              <a:r>
                <a:rPr lang="ru-RU" sz="800" dirty="0" smtClean="0">
                  <a:latin typeface="+mn-lt"/>
                </a:rPr>
                <a:t>ОИВ, где обращения НЕ могут быть приняты</a:t>
              </a:r>
              <a:endParaRPr lang="ru-RU" sz="800" dirty="0">
                <a:latin typeface="+mn-lt"/>
              </a:endParaRPr>
            </a:p>
          </p:txBody>
        </p:sp>
      </p:grpSp>
      <p:grpSp>
        <p:nvGrpSpPr>
          <p:cNvPr id="32" name="Группа 38"/>
          <p:cNvGrpSpPr/>
          <p:nvPr/>
        </p:nvGrpSpPr>
        <p:grpSpPr>
          <a:xfrm>
            <a:off x="5521357" y="6213952"/>
            <a:ext cx="3848862" cy="215444"/>
            <a:chOff x="255969" y="6265496"/>
            <a:chExt cx="3848862" cy="215444"/>
          </a:xfrm>
          <a:noFill/>
        </p:grpSpPr>
        <p:sp>
          <p:nvSpPr>
            <p:cNvPr id="40" name="Овал 39"/>
            <p:cNvSpPr/>
            <p:nvPr/>
          </p:nvSpPr>
          <p:spPr>
            <a:xfrm>
              <a:off x="255969" y="6285807"/>
              <a:ext cx="108000" cy="108000"/>
            </a:xfrm>
            <a:prstGeom prst="ellipse">
              <a:avLst/>
            </a:prstGeom>
            <a:grpFill/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4339" y="6265496"/>
              <a:ext cx="3760492" cy="21544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ru-RU" sz="800" dirty="0" smtClean="0">
                  <a:latin typeface="+mn-lt"/>
                </a:rPr>
                <a:t>МФЦ, ГУ, ГУП, ОИВ, где обращения могут быть приняты</a:t>
              </a:r>
              <a:endParaRPr lang="ru-RU" sz="800" dirty="0">
                <a:latin typeface="+mn-lt"/>
              </a:endParaRPr>
            </a:p>
          </p:txBody>
        </p:sp>
      </p:grpSp>
      <p:grpSp>
        <p:nvGrpSpPr>
          <p:cNvPr id="36" name="Группа 42"/>
          <p:cNvGrpSpPr/>
          <p:nvPr/>
        </p:nvGrpSpPr>
        <p:grpSpPr>
          <a:xfrm>
            <a:off x="1136576" y="2519739"/>
            <a:ext cx="2627497" cy="3007609"/>
            <a:chOff x="390318" y="3104964"/>
            <a:chExt cx="2686230" cy="3074840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18" y="3104964"/>
              <a:ext cx="2686230" cy="3074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Овал 44"/>
            <p:cNvSpPr/>
            <p:nvPr/>
          </p:nvSpPr>
          <p:spPr>
            <a:xfrm>
              <a:off x="1603399" y="397147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848238" y="471974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264046" y="468362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657399" y="541796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066579" y="504378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051623" y="540216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250613" y="481715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390639" y="451683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340851" y="419768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672947" y="425737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318046" y="437172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19718" y="493578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751257" y="514331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411529" y="504378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886307" y="389165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318046" y="403568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535073" y="3232466"/>
              <a:ext cx="108000" cy="108000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 flipH="1" flipV="1">
              <a:off x="643073" y="3340468"/>
              <a:ext cx="1512408" cy="115414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62"/>
            <p:cNvGrpSpPr/>
            <p:nvPr/>
          </p:nvGrpSpPr>
          <p:grpSpPr>
            <a:xfrm>
              <a:off x="2032128" y="4192239"/>
              <a:ext cx="254990" cy="499226"/>
              <a:chOff x="4376936" y="3450812"/>
              <a:chExt cx="574675" cy="1125119"/>
            </a:xfrm>
            <a:solidFill>
              <a:srgbClr val="C00000"/>
            </a:solidFill>
          </p:grpSpPr>
          <p:sp>
            <p:nvSpPr>
              <p:cNvPr id="64" name="Полилиния 63"/>
              <p:cNvSpPr/>
              <p:nvPr/>
            </p:nvSpPr>
            <p:spPr>
              <a:xfrm>
                <a:off x="4376936" y="3674231"/>
                <a:ext cx="574675" cy="901700"/>
              </a:xfrm>
              <a:custGeom>
                <a:avLst/>
                <a:gdLst>
                  <a:gd name="connsiteX0" fmla="*/ 111125 w 574675"/>
                  <a:gd name="connsiteY0" fmla="*/ 0 h 901700"/>
                  <a:gd name="connsiteX1" fmla="*/ 482600 w 574675"/>
                  <a:gd name="connsiteY1" fmla="*/ 6350 h 901700"/>
                  <a:gd name="connsiteX2" fmla="*/ 574675 w 574675"/>
                  <a:gd name="connsiteY2" fmla="*/ 304800 h 901700"/>
                  <a:gd name="connsiteX3" fmla="*/ 501650 w 574675"/>
                  <a:gd name="connsiteY3" fmla="*/ 336550 h 901700"/>
                  <a:gd name="connsiteX4" fmla="*/ 425450 w 574675"/>
                  <a:gd name="connsiteY4" fmla="*/ 101600 h 901700"/>
                  <a:gd name="connsiteX5" fmla="*/ 425450 w 574675"/>
                  <a:gd name="connsiteY5" fmla="*/ 403225 h 901700"/>
                  <a:gd name="connsiteX6" fmla="*/ 523875 w 574675"/>
                  <a:gd name="connsiteY6" fmla="*/ 898525 h 901700"/>
                  <a:gd name="connsiteX7" fmla="*/ 419100 w 574675"/>
                  <a:gd name="connsiteY7" fmla="*/ 898525 h 901700"/>
                  <a:gd name="connsiteX8" fmla="*/ 295275 w 574675"/>
                  <a:gd name="connsiteY8" fmla="*/ 479425 h 901700"/>
                  <a:gd name="connsiteX9" fmla="*/ 161925 w 574675"/>
                  <a:gd name="connsiteY9" fmla="*/ 901700 h 901700"/>
                  <a:gd name="connsiteX10" fmla="*/ 57150 w 574675"/>
                  <a:gd name="connsiteY10" fmla="*/ 901700 h 901700"/>
                  <a:gd name="connsiteX11" fmla="*/ 165100 w 574675"/>
                  <a:gd name="connsiteY11" fmla="*/ 393700 h 901700"/>
                  <a:gd name="connsiteX12" fmla="*/ 171450 w 574675"/>
                  <a:gd name="connsiteY12" fmla="*/ 95250 h 901700"/>
                  <a:gd name="connsiteX13" fmla="*/ 79375 w 574675"/>
                  <a:gd name="connsiteY13" fmla="*/ 342900 h 901700"/>
                  <a:gd name="connsiteX14" fmla="*/ 0 w 574675"/>
                  <a:gd name="connsiteY14" fmla="*/ 307975 h 901700"/>
                  <a:gd name="connsiteX15" fmla="*/ 111125 w 574675"/>
                  <a:gd name="connsiteY15" fmla="*/ 0 h 901700"/>
                  <a:gd name="connsiteX0" fmla="*/ 111125 w 574675"/>
                  <a:gd name="connsiteY0" fmla="*/ 3175 h 904875"/>
                  <a:gd name="connsiteX1" fmla="*/ 479425 w 574675"/>
                  <a:gd name="connsiteY1" fmla="*/ 0 h 904875"/>
                  <a:gd name="connsiteX2" fmla="*/ 574675 w 574675"/>
                  <a:gd name="connsiteY2" fmla="*/ 307975 h 904875"/>
                  <a:gd name="connsiteX3" fmla="*/ 501650 w 574675"/>
                  <a:gd name="connsiteY3" fmla="*/ 339725 h 904875"/>
                  <a:gd name="connsiteX4" fmla="*/ 425450 w 574675"/>
                  <a:gd name="connsiteY4" fmla="*/ 104775 h 904875"/>
                  <a:gd name="connsiteX5" fmla="*/ 425450 w 574675"/>
                  <a:gd name="connsiteY5" fmla="*/ 406400 h 904875"/>
                  <a:gd name="connsiteX6" fmla="*/ 523875 w 574675"/>
                  <a:gd name="connsiteY6" fmla="*/ 901700 h 904875"/>
                  <a:gd name="connsiteX7" fmla="*/ 419100 w 574675"/>
                  <a:gd name="connsiteY7" fmla="*/ 901700 h 904875"/>
                  <a:gd name="connsiteX8" fmla="*/ 295275 w 574675"/>
                  <a:gd name="connsiteY8" fmla="*/ 482600 h 904875"/>
                  <a:gd name="connsiteX9" fmla="*/ 161925 w 574675"/>
                  <a:gd name="connsiteY9" fmla="*/ 904875 h 904875"/>
                  <a:gd name="connsiteX10" fmla="*/ 57150 w 574675"/>
                  <a:gd name="connsiteY10" fmla="*/ 904875 h 904875"/>
                  <a:gd name="connsiteX11" fmla="*/ 165100 w 574675"/>
                  <a:gd name="connsiteY11" fmla="*/ 396875 h 904875"/>
                  <a:gd name="connsiteX12" fmla="*/ 171450 w 574675"/>
                  <a:gd name="connsiteY12" fmla="*/ 98425 h 904875"/>
                  <a:gd name="connsiteX13" fmla="*/ 79375 w 574675"/>
                  <a:gd name="connsiteY13" fmla="*/ 346075 h 904875"/>
                  <a:gd name="connsiteX14" fmla="*/ 0 w 574675"/>
                  <a:gd name="connsiteY14" fmla="*/ 311150 h 904875"/>
                  <a:gd name="connsiteX15" fmla="*/ 111125 w 574675"/>
                  <a:gd name="connsiteY15" fmla="*/ 3175 h 904875"/>
                  <a:gd name="connsiteX0" fmla="*/ 111125 w 574675"/>
                  <a:gd name="connsiteY0" fmla="*/ 0 h 901700"/>
                  <a:gd name="connsiteX1" fmla="*/ 482600 w 574675"/>
                  <a:gd name="connsiteY1" fmla="*/ 0 h 901700"/>
                  <a:gd name="connsiteX2" fmla="*/ 574675 w 574675"/>
                  <a:gd name="connsiteY2" fmla="*/ 304800 h 901700"/>
                  <a:gd name="connsiteX3" fmla="*/ 501650 w 574675"/>
                  <a:gd name="connsiteY3" fmla="*/ 336550 h 901700"/>
                  <a:gd name="connsiteX4" fmla="*/ 425450 w 574675"/>
                  <a:gd name="connsiteY4" fmla="*/ 101600 h 901700"/>
                  <a:gd name="connsiteX5" fmla="*/ 425450 w 574675"/>
                  <a:gd name="connsiteY5" fmla="*/ 403225 h 901700"/>
                  <a:gd name="connsiteX6" fmla="*/ 523875 w 574675"/>
                  <a:gd name="connsiteY6" fmla="*/ 898525 h 901700"/>
                  <a:gd name="connsiteX7" fmla="*/ 419100 w 574675"/>
                  <a:gd name="connsiteY7" fmla="*/ 898525 h 901700"/>
                  <a:gd name="connsiteX8" fmla="*/ 295275 w 574675"/>
                  <a:gd name="connsiteY8" fmla="*/ 479425 h 901700"/>
                  <a:gd name="connsiteX9" fmla="*/ 161925 w 574675"/>
                  <a:gd name="connsiteY9" fmla="*/ 901700 h 901700"/>
                  <a:gd name="connsiteX10" fmla="*/ 57150 w 574675"/>
                  <a:gd name="connsiteY10" fmla="*/ 901700 h 901700"/>
                  <a:gd name="connsiteX11" fmla="*/ 165100 w 574675"/>
                  <a:gd name="connsiteY11" fmla="*/ 393700 h 901700"/>
                  <a:gd name="connsiteX12" fmla="*/ 171450 w 574675"/>
                  <a:gd name="connsiteY12" fmla="*/ 95250 h 901700"/>
                  <a:gd name="connsiteX13" fmla="*/ 79375 w 574675"/>
                  <a:gd name="connsiteY13" fmla="*/ 342900 h 901700"/>
                  <a:gd name="connsiteX14" fmla="*/ 0 w 574675"/>
                  <a:gd name="connsiteY14" fmla="*/ 307975 h 901700"/>
                  <a:gd name="connsiteX15" fmla="*/ 111125 w 574675"/>
                  <a:gd name="connsiteY15" fmla="*/ 0 h 901700"/>
                  <a:gd name="connsiteX0" fmla="*/ 111125 w 574675"/>
                  <a:gd name="connsiteY0" fmla="*/ 757 h 902457"/>
                  <a:gd name="connsiteX1" fmla="*/ 290314 w 574675"/>
                  <a:gd name="connsiteY1" fmla="*/ 0 h 902457"/>
                  <a:gd name="connsiteX2" fmla="*/ 482600 w 574675"/>
                  <a:gd name="connsiteY2" fmla="*/ 757 h 902457"/>
                  <a:gd name="connsiteX3" fmla="*/ 574675 w 574675"/>
                  <a:gd name="connsiteY3" fmla="*/ 305557 h 902457"/>
                  <a:gd name="connsiteX4" fmla="*/ 501650 w 574675"/>
                  <a:gd name="connsiteY4" fmla="*/ 337307 h 902457"/>
                  <a:gd name="connsiteX5" fmla="*/ 425450 w 574675"/>
                  <a:gd name="connsiteY5" fmla="*/ 102357 h 902457"/>
                  <a:gd name="connsiteX6" fmla="*/ 425450 w 574675"/>
                  <a:gd name="connsiteY6" fmla="*/ 403982 h 902457"/>
                  <a:gd name="connsiteX7" fmla="*/ 523875 w 574675"/>
                  <a:gd name="connsiteY7" fmla="*/ 899282 h 902457"/>
                  <a:gd name="connsiteX8" fmla="*/ 419100 w 574675"/>
                  <a:gd name="connsiteY8" fmla="*/ 899282 h 902457"/>
                  <a:gd name="connsiteX9" fmla="*/ 295275 w 574675"/>
                  <a:gd name="connsiteY9" fmla="*/ 480182 h 902457"/>
                  <a:gd name="connsiteX10" fmla="*/ 161925 w 574675"/>
                  <a:gd name="connsiteY10" fmla="*/ 902457 h 902457"/>
                  <a:gd name="connsiteX11" fmla="*/ 57150 w 574675"/>
                  <a:gd name="connsiteY11" fmla="*/ 902457 h 902457"/>
                  <a:gd name="connsiteX12" fmla="*/ 165100 w 574675"/>
                  <a:gd name="connsiteY12" fmla="*/ 394457 h 902457"/>
                  <a:gd name="connsiteX13" fmla="*/ 171450 w 574675"/>
                  <a:gd name="connsiteY13" fmla="*/ 96007 h 902457"/>
                  <a:gd name="connsiteX14" fmla="*/ 79375 w 574675"/>
                  <a:gd name="connsiteY14" fmla="*/ 343657 h 902457"/>
                  <a:gd name="connsiteX15" fmla="*/ 0 w 574675"/>
                  <a:gd name="connsiteY15" fmla="*/ 308732 h 902457"/>
                  <a:gd name="connsiteX16" fmla="*/ 111125 w 574675"/>
                  <a:gd name="connsiteY16" fmla="*/ 757 h 902457"/>
                  <a:gd name="connsiteX0" fmla="*/ 111125 w 574675"/>
                  <a:gd name="connsiteY0" fmla="*/ 0 h 901700"/>
                  <a:gd name="connsiteX1" fmla="*/ 290314 w 574675"/>
                  <a:gd name="connsiteY1" fmla="*/ 15118 h 901700"/>
                  <a:gd name="connsiteX2" fmla="*/ 482600 w 574675"/>
                  <a:gd name="connsiteY2" fmla="*/ 0 h 901700"/>
                  <a:gd name="connsiteX3" fmla="*/ 574675 w 574675"/>
                  <a:gd name="connsiteY3" fmla="*/ 304800 h 901700"/>
                  <a:gd name="connsiteX4" fmla="*/ 501650 w 574675"/>
                  <a:gd name="connsiteY4" fmla="*/ 336550 h 901700"/>
                  <a:gd name="connsiteX5" fmla="*/ 425450 w 574675"/>
                  <a:gd name="connsiteY5" fmla="*/ 101600 h 901700"/>
                  <a:gd name="connsiteX6" fmla="*/ 425450 w 574675"/>
                  <a:gd name="connsiteY6" fmla="*/ 403225 h 901700"/>
                  <a:gd name="connsiteX7" fmla="*/ 523875 w 574675"/>
                  <a:gd name="connsiteY7" fmla="*/ 898525 h 901700"/>
                  <a:gd name="connsiteX8" fmla="*/ 419100 w 574675"/>
                  <a:gd name="connsiteY8" fmla="*/ 898525 h 901700"/>
                  <a:gd name="connsiteX9" fmla="*/ 295275 w 574675"/>
                  <a:gd name="connsiteY9" fmla="*/ 479425 h 901700"/>
                  <a:gd name="connsiteX10" fmla="*/ 161925 w 574675"/>
                  <a:gd name="connsiteY10" fmla="*/ 901700 h 901700"/>
                  <a:gd name="connsiteX11" fmla="*/ 57150 w 574675"/>
                  <a:gd name="connsiteY11" fmla="*/ 901700 h 901700"/>
                  <a:gd name="connsiteX12" fmla="*/ 165100 w 574675"/>
                  <a:gd name="connsiteY12" fmla="*/ 393700 h 901700"/>
                  <a:gd name="connsiteX13" fmla="*/ 171450 w 574675"/>
                  <a:gd name="connsiteY13" fmla="*/ 95250 h 901700"/>
                  <a:gd name="connsiteX14" fmla="*/ 79375 w 574675"/>
                  <a:gd name="connsiteY14" fmla="*/ 342900 h 901700"/>
                  <a:gd name="connsiteX15" fmla="*/ 0 w 574675"/>
                  <a:gd name="connsiteY15" fmla="*/ 307975 h 901700"/>
                  <a:gd name="connsiteX16" fmla="*/ 111125 w 574675"/>
                  <a:gd name="connsiteY16" fmla="*/ 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675" h="901700">
                    <a:moveTo>
                      <a:pt x="111125" y="0"/>
                    </a:moveTo>
                    <a:lnTo>
                      <a:pt x="290314" y="15118"/>
                    </a:lnTo>
                    <a:lnTo>
                      <a:pt x="482600" y="0"/>
                    </a:lnTo>
                    <a:lnTo>
                      <a:pt x="574675" y="304800"/>
                    </a:lnTo>
                    <a:lnTo>
                      <a:pt x="501650" y="336550"/>
                    </a:lnTo>
                    <a:lnTo>
                      <a:pt x="425450" y="101600"/>
                    </a:lnTo>
                    <a:lnTo>
                      <a:pt x="425450" y="403225"/>
                    </a:lnTo>
                    <a:lnTo>
                      <a:pt x="523875" y="898525"/>
                    </a:lnTo>
                    <a:lnTo>
                      <a:pt x="419100" y="898525"/>
                    </a:lnTo>
                    <a:lnTo>
                      <a:pt x="295275" y="479425"/>
                    </a:lnTo>
                    <a:lnTo>
                      <a:pt x="161925" y="901700"/>
                    </a:lnTo>
                    <a:lnTo>
                      <a:pt x="57150" y="901700"/>
                    </a:lnTo>
                    <a:lnTo>
                      <a:pt x="165100" y="393700"/>
                    </a:lnTo>
                    <a:lnTo>
                      <a:pt x="171450" y="95250"/>
                    </a:lnTo>
                    <a:lnTo>
                      <a:pt x="79375" y="342900"/>
                    </a:lnTo>
                    <a:lnTo>
                      <a:pt x="0" y="307975"/>
                    </a:lnTo>
                    <a:lnTo>
                      <a:pt x="111125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4563306" y="3450812"/>
                <a:ext cx="216024" cy="213895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284950" y="1571612"/>
            <a:ext cx="1573636" cy="2400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Текущая ситуация</a:t>
            </a:r>
            <a:endParaRPr lang="ru-RU" sz="1200" b="1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9857" y="1744658"/>
            <a:ext cx="3346442" cy="1675202"/>
          </a:xfrm>
          <a:prstGeom prst="roundRect">
            <a:avLst>
              <a:gd name="adj" fmla="val 3063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square" anchor="t"/>
          <a:lstStyle>
            <a:defPPr>
              <a:defRPr lang="ru-RU"/>
            </a:defPPr>
            <a:lvl1pPr defTabSz="912813" eaLnBrk="0" hangingPunct="0">
              <a:lnSpc>
                <a:spcPct val="80000"/>
              </a:lnSpc>
              <a:spcAft>
                <a:spcPts val="600"/>
              </a:spcAft>
              <a:defRPr sz="1200" b="1" u="sng">
                <a:solidFill>
                  <a:srgbClr val="C00000"/>
                </a:solidFill>
                <a:latin typeface="+mn-lt"/>
              </a:defRPr>
            </a:lvl1pPr>
          </a:lstStyle>
          <a:p>
            <a:pPr lvl="0"/>
            <a:r>
              <a:rPr lang="ru-RU" sz="1400" u="none" dirty="0" smtClean="0"/>
              <a:t>76%</a:t>
            </a:r>
            <a:r>
              <a:rPr lang="ru-RU" sz="1100" b="0" u="none" dirty="0" smtClean="0"/>
              <a:t> </a:t>
            </a:r>
            <a:r>
              <a:rPr lang="ru-RU" sz="1100" b="0" u="none" dirty="0" smtClean="0">
                <a:solidFill>
                  <a:srgbClr val="373D54"/>
                </a:solidFill>
              </a:rPr>
              <a:t>запросов заявители могут подать только по месту регистрации, что ведет к увеличению издержек граждан при получении государственных услуг</a:t>
            </a:r>
            <a:endParaRPr lang="ru-RU" sz="1050" b="0" u="none" dirty="0">
              <a:solidFill>
                <a:srgbClr val="373D54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12582" y="5606272"/>
            <a:ext cx="2185622" cy="3107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square" anchor="t"/>
          <a:lstStyle/>
          <a:p>
            <a:pPr algn="ctr" defTabSz="912813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1200" dirty="0">
                <a:solidFill>
                  <a:srgbClr val="373D54"/>
                </a:solidFill>
                <a:latin typeface="+mn-lt"/>
              </a:rPr>
              <a:t>Служба «одного окна», МФЦ по месту регистрации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473931" y="5852697"/>
            <a:ext cx="2548515" cy="36238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square" anchor="t"/>
          <a:lstStyle/>
          <a:p>
            <a:pPr algn="ctr" defTabSz="912813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1200" dirty="0">
                <a:solidFill>
                  <a:srgbClr val="373D54"/>
                </a:solidFill>
                <a:latin typeface="+mn-lt"/>
              </a:rPr>
              <a:t>Служба «одного окна», МФЦ </a:t>
            </a:r>
            <a:r>
              <a:rPr lang="ru-RU" sz="1200" dirty="0" smtClean="0">
                <a:solidFill>
                  <a:srgbClr val="373D54"/>
                </a:solidFill>
                <a:latin typeface="+mn-lt"/>
              </a:rPr>
              <a:t>в любом районе города</a:t>
            </a:r>
            <a:endParaRPr lang="ru-RU" sz="1200" dirty="0">
              <a:solidFill>
                <a:srgbClr val="373D54"/>
              </a:solidFill>
              <a:latin typeface="+mn-lt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338030" y="1929381"/>
            <a:ext cx="407946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 eaLnBrk="0" hangingPunct="0">
              <a:lnSpc>
                <a:spcPct val="80000"/>
              </a:lnSpc>
              <a:spcAft>
                <a:spcPts val="600"/>
              </a:spcAft>
            </a:pPr>
            <a:r>
              <a:rPr lang="ru-RU" sz="1100" b="1" dirty="0">
                <a:solidFill>
                  <a:srgbClr val="C00000"/>
                </a:solidFill>
                <a:latin typeface="+mn-lt"/>
              </a:rPr>
              <a:t>Предоставления ВСЕХ государственных услуг по экстерриториальному принципу, в том числе при обращении в МФЦ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22903" y="783495"/>
            <a:ext cx="9630388" cy="5738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Граждане испытывают неудобства в связи с необходимостью обращения за государственными услугами в большинстве случаев только по месту </a:t>
            </a:r>
            <a:r>
              <a:rPr lang="ru-RU" sz="1400" b="1" dirty="0" smtClean="0">
                <a:solidFill>
                  <a:schemeClr val="tx1"/>
                </a:solidFill>
              </a:rPr>
              <a:t>регистрации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80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7199" y="6080596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Группа 80"/>
          <p:cNvGrpSpPr/>
          <p:nvPr/>
        </p:nvGrpSpPr>
        <p:grpSpPr>
          <a:xfrm>
            <a:off x="8104764" y="116632"/>
            <a:ext cx="1690092" cy="451369"/>
            <a:chOff x="8049344" y="116632"/>
            <a:chExt cx="1690092" cy="451369"/>
          </a:xfrm>
        </p:grpSpPr>
        <p:sp>
          <p:nvSpPr>
            <p:cNvPr id="82" name="Нашивка 81"/>
            <p:cNvSpPr/>
            <p:nvPr/>
          </p:nvSpPr>
          <p:spPr>
            <a:xfrm>
              <a:off x="9138192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rgbClr val="DB3F33"/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3" name="Нашивка 82"/>
            <p:cNvSpPr/>
            <p:nvPr/>
          </p:nvSpPr>
          <p:spPr>
            <a:xfrm>
              <a:off x="8592250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4" name="Пятиугольник 83"/>
            <p:cNvSpPr/>
            <p:nvPr/>
          </p:nvSpPr>
          <p:spPr>
            <a:xfrm>
              <a:off x="8049344" y="116632"/>
              <a:ext cx="601244" cy="451369"/>
            </a:xfrm>
            <a:prstGeom prst="homePlate">
              <a:avLst>
                <a:gd name="adj" fmla="val 14595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506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Внедрение системы предоставления государственных услуг по</a:t>
            </a:r>
            <a:br>
              <a:rPr lang="ru-RU" dirty="0"/>
            </a:br>
            <a:r>
              <a:rPr lang="ru-RU" dirty="0" err="1" smtClean="0"/>
              <a:t>эксведомственному</a:t>
            </a:r>
            <a:r>
              <a:rPr lang="ru-RU" dirty="0" smtClean="0"/>
              <a:t> </a:t>
            </a:r>
            <a:r>
              <a:rPr lang="ru-RU" dirty="0"/>
              <a:t>принципу, в том числе при обращении в </a:t>
            </a:r>
            <a:r>
              <a:rPr lang="ru-RU" dirty="0" smtClean="0"/>
              <a:t>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81694" y="2143116"/>
            <a:ext cx="1500198" cy="3929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Соединительная линия уступом 162"/>
          <p:cNvCxnSpPr>
            <a:stCxn id="17" idx="2"/>
            <a:endCxn id="29" idx="2"/>
          </p:cNvCxnSpPr>
          <p:nvPr/>
        </p:nvCxnSpPr>
        <p:spPr>
          <a:xfrm rot="5400000">
            <a:off x="7162988" y="3603219"/>
            <a:ext cx="108001" cy="1110569"/>
          </a:xfrm>
          <a:prstGeom prst="bentConnector3">
            <a:avLst>
              <a:gd name="adj1" fmla="val 311665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381496" y="2989173"/>
            <a:ext cx="5159776" cy="1763035"/>
            <a:chOff x="3969616" y="4041068"/>
            <a:chExt cx="5159776" cy="1764196"/>
          </a:xfrm>
        </p:grpSpPr>
        <p:cxnSp>
          <p:nvCxnSpPr>
            <p:cNvPr id="7" name="Соединительная линия уступом 162"/>
            <p:cNvCxnSpPr/>
            <p:nvPr/>
          </p:nvCxnSpPr>
          <p:spPr>
            <a:xfrm rot="5400000" flipH="1">
              <a:off x="5028239" y="4563200"/>
              <a:ext cx="72009" cy="1332000"/>
            </a:xfrm>
            <a:prstGeom prst="bentConnector3">
              <a:avLst>
                <a:gd name="adj1" fmla="val -70547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5133020" y="5121188"/>
              <a:ext cx="468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5133020" y="4869160"/>
              <a:ext cx="468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5133020" y="4617132"/>
              <a:ext cx="4680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оединительная линия уступом 10"/>
            <p:cNvCxnSpPr>
              <a:stCxn id="29" idx="0"/>
              <a:endCxn id="17" idx="0"/>
            </p:cNvCxnSpPr>
            <p:nvPr/>
          </p:nvCxnSpPr>
          <p:spPr>
            <a:xfrm rot="16200000" flipH="1">
              <a:off x="6733099" y="3989840"/>
              <a:ext cx="144016" cy="1110569"/>
            </a:xfrm>
            <a:prstGeom prst="bentConnector3">
              <a:avLst>
                <a:gd name="adj1" fmla="val -30002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61"/>
            <p:cNvGrpSpPr/>
            <p:nvPr/>
          </p:nvGrpSpPr>
          <p:grpSpPr>
            <a:xfrm>
              <a:off x="4989004" y="4365104"/>
              <a:ext cx="252028" cy="288032"/>
              <a:chOff x="1064568" y="4509120"/>
              <a:chExt cx="252028" cy="288032"/>
            </a:xfrm>
          </p:grpSpPr>
          <p:sp>
            <p:nvSpPr>
              <p:cNvPr id="47" name="Загнутый угол 46"/>
              <p:cNvSpPr/>
              <p:nvPr/>
            </p:nvSpPr>
            <p:spPr>
              <a:xfrm>
                <a:off x="1136576" y="4581128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Загнутый угол 47"/>
              <p:cNvSpPr/>
              <p:nvPr/>
            </p:nvSpPr>
            <p:spPr>
              <a:xfrm>
                <a:off x="1100572" y="4545124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Загнутый угол 48"/>
              <p:cNvSpPr/>
              <p:nvPr/>
            </p:nvSpPr>
            <p:spPr>
              <a:xfrm>
                <a:off x="1064568" y="4509120"/>
                <a:ext cx="180020" cy="216024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3" name="Группа 79"/>
            <p:cNvGrpSpPr/>
            <p:nvPr/>
          </p:nvGrpSpPr>
          <p:grpSpPr>
            <a:xfrm>
              <a:off x="4989004" y="4689140"/>
              <a:ext cx="252028" cy="288032"/>
              <a:chOff x="1064568" y="4509120"/>
              <a:chExt cx="252028" cy="288032"/>
            </a:xfrm>
          </p:grpSpPr>
          <p:sp>
            <p:nvSpPr>
              <p:cNvPr id="44" name="Загнутый угол 43"/>
              <p:cNvSpPr/>
              <p:nvPr/>
            </p:nvSpPr>
            <p:spPr>
              <a:xfrm>
                <a:off x="1136576" y="4581128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Загнутый угол 44"/>
              <p:cNvSpPr/>
              <p:nvPr/>
            </p:nvSpPr>
            <p:spPr>
              <a:xfrm>
                <a:off x="1100572" y="4545124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Загнутый угол 45"/>
              <p:cNvSpPr/>
              <p:nvPr/>
            </p:nvSpPr>
            <p:spPr>
              <a:xfrm>
                <a:off x="1064568" y="4509120"/>
                <a:ext cx="180020" cy="216024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4" name="Группа 83"/>
            <p:cNvGrpSpPr/>
            <p:nvPr/>
          </p:nvGrpSpPr>
          <p:grpSpPr>
            <a:xfrm>
              <a:off x="4989004" y="5013176"/>
              <a:ext cx="252028" cy="288032"/>
              <a:chOff x="1064568" y="4509120"/>
              <a:chExt cx="252028" cy="288032"/>
            </a:xfrm>
          </p:grpSpPr>
          <p:sp>
            <p:nvSpPr>
              <p:cNvPr id="41" name="Загнутый угол 40"/>
              <p:cNvSpPr/>
              <p:nvPr/>
            </p:nvSpPr>
            <p:spPr>
              <a:xfrm>
                <a:off x="1136576" y="4581128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Загнутый угол 41"/>
              <p:cNvSpPr/>
              <p:nvPr/>
            </p:nvSpPr>
            <p:spPr>
              <a:xfrm>
                <a:off x="1100572" y="4545124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Загнутый угол 42"/>
              <p:cNvSpPr/>
              <p:nvPr/>
            </p:nvSpPr>
            <p:spPr>
              <a:xfrm>
                <a:off x="1064568" y="4509120"/>
                <a:ext cx="180020" cy="216024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8481392" y="4617192"/>
              <a:ext cx="648000" cy="540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1F497D">
                      <a:lumMod val="50000"/>
                    </a:srgbClr>
                  </a:solidFill>
                </a:rPr>
                <a:t>ГУ</a:t>
              </a:r>
              <a:endParaRPr lang="ru-RU" sz="1050" b="1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7750772" y="4617192"/>
              <a:ext cx="648000" cy="540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1F497D">
                      <a:lumMod val="50000"/>
                    </a:srgbClr>
                  </a:solidFill>
                </a:rPr>
                <a:t>ФОИВ</a:t>
              </a:r>
              <a:endParaRPr lang="ru-RU" sz="1050" b="1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7036392" y="4617132"/>
              <a:ext cx="648000" cy="540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1F497D">
                      <a:lumMod val="50000"/>
                    </a:srgbClr>
                  </a:solidFill>
                </a:rPr>
                <a:t>ОИВ</a:t>
              </a:r>
              <a:endParaRPr lang="ru-RU" sz="1050" b="1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grpSp>
          <p:nvGrpSpPr>
            <p:cNvPr id="18" name="Группа 61"/>
            <p:cNvGrpSpPr>
              <a:grpSpLocks noChangeAspect="1"/>
            </p:cNvGrpSpPr>
            <p:nvPr/>
          </p:nvGrpSpPr>
          <p:grpSpPr>
            <a:xfrm>
              <a:off x="7301500" y="4149116"/>
              <a:ext cx="168582" cy="251997"/>
              <a:chOff x="1238569" y="4509120"/>
              <a:chExt cx="192664" cy="288028"/>
            </a:xfrm>
          </p:grpSpPr>
          <p:sp>
            <p:nvSpPr>
              <p:cNvPr id="38" name="Загнутый угол 37"/>
              <p:cNvSpPr/>
              <p:nvPr/>
            </p:nvSpPr>
            <p:spPr>
              <a:xfrm>
                <a:off x="1251210" y="4581124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Загнутый угол 38"/>
              <p:cNvSpPr/>
              <p:nvPr/>
            </p:nvSpPr>
            <p:spPr>
              <a:xfrm>
                <a:off x="1251213" y="4545124"/>
                <a:ext cx="180020" cy="216025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Загнутый угол 39"/>
              <p:cNvSpPr/>
              <p:nvPr/>
            </p:nvSpPr>
            <p:spPr>
              <a:xfrm>
                <a:off x="1238569" y="4509120"/>
                <a:ext cx="180020" cy="216025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19" name="Соединительная линия уступом 162"/>
            <p:cNvCxnSpPr>
              <a:endCxn id="16" idx="0"/>
            </p:cNvCxnSpPr>
            <p:nvPr/>
          </p:nvCxnSpPr>
          <p:spPr>
            <a:xfrm>
              <a:off x="7186708" y="4041068"/>
              <a:ext cx="888064" cy="57612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61"/>
            <p:cNvGrpSpPr>
              <a:grpSpLocks noChangeAspect="1"/>
            </p:cNvGrpSpPr>
            <p:nvPr/>
          </p:nvGrpSpPr>
          <p:grpSpPr>
            <a:xfrm>
              <a:off x="7941332" y="4149108"/>
              <a:ext cx="220525" cy="252000"/>
              <a:chOff x="1064568" y="4509120"/>
              <a:chExt cx="252028" cy="288032"/>
            </a:xfrm>
          </p:grpSpPr>
          <p:sp>
            <p:nvSpPr>
              <p:cNvPr id="35" name="Загнутый угол 34"/>
              <p:cNvSpPr/>
              <p:nvPr/>
            </p:nvSpPr>
            <p:spPr>
              <a:xfrm>
                <a:off x="1136576" y="4581128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Загнутый угол 35"/>
              <p:cNvSpPr/>
              <p:nvPr/>
            </p:nvSpPr>
            <p:spPr>
              <a:xfrm>
                <a:off x="1100572" y="4545124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Загнутый угол 36"/>
              <p:cNvSpPr/>
              <p:nvPr/>
            </p:nvSpPr>
            <p:spPr>
              <a:xfrm>
                <a:off x="1064568" y="4509120"/>
                <a:ext cx="180020" cy="216024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1" name="Соединительная линия уступом 162"/>
            <p:cNvCxnSpPr>
              <a:endCxn id="15" idx="0"/>
            </p:cNvCxnSpPr>
            <p:nvPr/>
          </p:nvCxnSpPr>
          <p:spPr>
            <a:xfrm>
              <a:off x="7968882" y="4041068"/>
              <a:ext cx="836510" cy="57612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61"/>
            <p:cNvGrpSpPr>
              <a:grpSpLocks noChangeAspect="1"/>
            </p:cNvGrpSpPr>
            <p:nvPr/>
          </p:nvGrpSpPr>
          <p:grpSpPr>
            <a:xfrm>
              <a:off x="8661412" y="4149108"/>
              <a:ext cx="220525" cy="252000"/>
              <a:chOff x="1064568" y="4509120"/>
              <a:chExt cx="252028" cy="288032"/>
            </a:xfrm>
          </p:grpSpPr>
          <p:sp>
            <p:nvSpPr>
              <p:cNvPr id="32" name="Загнутый угол 31"/>
              <p:cNvSpPr/>
              <p:nvPr/>
            </p:nvSpPr>
            <p:spPr>
              <a:xfrm>
                <a:off x="1136576" y="4581128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Загнутый угол 32"/>
              <p:cNvSpPr/>
              <p:nvPr/>
            </p:nvSpPr>
            <p:spPr>
              <a:xfrm>
                <a:off x="1100572" y="4545124"/>
                <a:ext cx="180020" cy="216024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Загнутый угол 33"/>
              <p:cNvSpPr/>
              <p:nvPr/>
            </p:nvSpPr>
            <p:spPr>
              <a:xfrm>
                <a:off x="1064568" y="4509120"/>
                <a:ext cx="180020" cy="216024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3" name="Соединительная линия уступом 162"/>
            <p:cNvCxnSpPr>
              <a:stCxn id="16" idx="2"/>
              <a:endCxn id="29" idx="2"/>
            </p:cNvCxnSpPr>
            <p:nvPr/>
          </p:nvCxnSpPr>
          <p:spPr>
            <a:xfrm rot="5400000">
              <a:off x="7108292" y="4298724"/>
              <a:ext cx="108012" cy="1824949"/>
            </a:xfrm>
            <a:prstGeom prst="bentConnector3">
              <a:avLst>
                <a:gd name="adj1" fmla="val 311782"/>
              </a:avLst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162"/>
            <p:cNvCxnSpPr>
              <a:stCxn id="15" idx="2"/>
              <a:endCxn id="29" idx="2"/>
            </p:cNvCxnSpPr>
            <p:nvPr/>
          </p:nvCxnSpPr>
          <p:spPr>
            <a:xfrm rot="5400000">
              <a:off x="7473602" y="3933414"/>
              <a:ext cx="108012" cy="2555569"/>
            </a:xfrm>
            <a:prstGeom prst="bentConnector3">
              <a:avLst>
                <a:gd name="adj1" fmla="val 31178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Загнутый угол 24"/>
            <p:cNvSpPr/>
            <p:nvPr/>
          </p:nvSpPr>
          <p:spPr>
            <a:xfrm>
              <a:off x="7221252" y="5229200"/>
              <a:ext cx="157518" cy="189000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Загнутый угол 25"/>
            <p:cNvSpPr/>
            <p:nvPr/>
          </p:nvSpPr>
          <p:spPr>
            <a:xfrm>
              <a:off x="7977336" y="5256224"/>
              <a:ext cx="157518" cy="189000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Загнутый угол 26"/>
            <p:cNvSpPr/>
            <p:nvPr/>
          </p:nvSpPr>
          <p:spPr>
            <a:xfrm>
              <a:off x="8733420" y="5229200"/>
              <a:ext cx="157518" cy="189000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Загнутый угол 27"/>
            <p:cNvSpPr/>
            <p:nvPr/>
          </p:nvSpPr>
          <p:spPr>
            <a:xfrm>
              <a:off x="4989004" y="5589264"/>
              <a:ext cx="180000" cy="216000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01072" y="4473116"/>
              <a:ext cx="1297502" cy="79208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rgbClr val="1F497D">
                      <a:lumMod val="50000"/>
                    </a:srgbClr>
                  </a:solidFill>
                </a:rPr>
                <a:t>Универсальный специалист МФЦ</a:t>
              </a:r>
              <a:endParaRPr lang="ru-RU" sz="1050" b="1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12298"/>
            <a:stretch/>
          </p:blipFill>
          <p:spPr bwMode="auto">
            <a:xfrm>
              <a:off x="4260483" y="4338216"/>
              <a:ext cx="352075" cy="74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3969616" y="4980287"/>
              <a:ext cx="928694" cy="215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Заявитель</a:t>
              </a:r>
              <a:endParaRPr lang="ru-RU" sz="1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50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12298"/>
          <a:stretch/>
        </p:blipFill>
        <p:spPr bwMode="auto">
          <a:xfrm>
            <a:off x="490047" y="3348717"/>
            <a:ext cx="390987" cy="8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2604666" y="4637172"/>
            <a:ext cx="1133888" cy="8635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1F497D">
                    <a:lumMod val="50000"/>
                  </a:srgbClr>
                </a:solidFill>
              </a:rPr>
              <a:t>ГУ</a:t>
            </a:r>
            <a:endParaRPr lang="ru-RU" sz="11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04666" y="3594256"/>
            <a:ext cx="1133888" cy="763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1F497D">
                    <a:lumMod val="50000"/>
                  </a:srgbClr>
                </a:solidFill>
              </a:rPr>
              <a:t>ФОИВ</a:t>
            </a:r>
            <a:endParaRPr lang="ru-RU" sz="11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604666" y="2643182"/>
            <a:ext cx="1133888" cy="7337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1F497D">
                    <a:lumMod val="50000"/>
                  </a:srgbClr>
                </a:solidFill>
              </a:rPr>
              <a:t>ОИВ</a:t>
            </a:r>
            <a:endParaRPr lang="ru-RU" sz="11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884586" y="2071678"/>
            <a:ext cx="2139720" cy="4000527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884586" y="5142389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4172AD"/>
                </a:solidFill>
                <a:latin typeface="+mj-lt"/>
              </a:rPr>
              <a:t>МФЦ</a:t>
            </a:r>
            <a:endParaRPr lang="ru-RU" sz="1100" b="1" dirty="0">
              <a:solidFill>
                <a:srgbClr val="4172AD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8943" y="2814404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+mj-lt"/>
              </a:rPr>
              <a:t>МФЦ</a:t>
            </a:r>
            <a:endParaRPr lang="ru-RU" sz="1100" b="1" dirty="0">
              <a:latin typeface="+mj-lt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1452538" y="2944984"/>
            <a:ext cx="1152128" cy="75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1452538" y="3269020"/>
            <a:ext cx="11521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2"/>
          <p:cNvGrpSpPr>
            <a:grpSpLocks noChangeAspect="1"/>
          </p:cNvGrpSpPr>
          <p:nvPr/>
        </p:nvGrpSpPr>
        <p:grpSpPr>
          <a:xfrm>
            <a:off x="1988097" y="3125004"/>
            <a:ext cx="220525" cy="252000"/>
            <a:chOff x="1064568" y="4509120"/>
            <a:chExt cx="252028" cy="288032"/>
          </a:xfrm>
        </p:grpSpPr>
        <p:sp>
          <p:nvSpPr>
            <p:cNvPr id="61" name="Загнутый угол 60"/>
            <p:cNvSpPr/>
            <p:nvPr/>
          </p:nvSpPr>
          <p:spPr>
            <a:xfrm>
              <a:off x="1136576" y="4581128"/>
              <a:ext cx="180020" cy="216024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Загнутый угол 61"/>
            <p:cNvSpPr/>
            <p:nvPr/>
          </p:nvSpPr>
          <p:spPr>
            <a:xfrm>
              <a:off x="1100572" y="4545124"/>
              <a:ext cx="180020" cy="216024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Загнутый угол 62"/>
            <p:cNvSpPr/>
            <p:nvPr/>
          </p:nvSpPr>
          <p:spPr>
            <a:xfrm>
              <a:off x="1064568" y="4509120"/>
              <a:ext cx="180020" cy="216024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64" name="Прямая со стрелкой 63"/>
          <p:cNvCxnSpPr/>
          <p:nvPr/>
        </p:nvCxnSpPr>
        <p:spPr>
          <a:xfrm flipV="1">
            <a:off x="1452538" y="3845084"/>
            <a:ext cx="1152128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1452538" y="4061108"/>
            <a:ext cx="1152128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52"/>
          <p:cNvGrpSpPr>
            <a:grpSpLocks noChangeAspect="1"/>
          </p:cNvGrpSpPr>
          <p:nvPr/>
        </p:nvGrpSpPr>
        <p:grpSpPr>
          <a:xfrm>
            <a:off x="1992598" y="3737100"/>
            <a:ext cx="220525" cy="252000"/>
            <a:chOff x="1064568" y="4509120"/>
            <a:chExt cx="252028" cy="288032"/>
          </a:xfrm>
        </p:grpSpPr>
        <p:sp>
          <p:nvSpPr>
            <p:cNvPr id="67" name="Загнутый угол 66"/>
            <p:cNvSpPr/>
            <p:nvPr/>
          </p:nvSpPr>
          <p:spPr>
            <a:xfrm>
              <a:off x="1136576" y="4581128"/>
              <a:ext cx="180020" cy="216024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Загнутый угол 67"/>
            <p:cNvSpPr/>
            <p:nvPr/>
          </p:nvSpPr>
          <p:spPr>
            <a:xfrm>
              <a:off x="1100572" y="4545124"/>
              <a:ext cx="180020" cy="216024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Загнутый угол 68"/>
            <p:cNvSpPr/>
            <p:nvPr/>
          </p:nvSpPr>
          <p:spPr>
            <a:xfrm>
              <a:off x="1064568" y="4509120"/>
              <a:ext cx="180020" cy="216024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0" name="Загнутый угол 69"/>
          <p:cNvSpPr/>
          <p:nvPr/>
        </p:nvSpPr>
        <p:spPr>
          <a:xfrm>
            <a:off x="2352638" y="4061108"/>
            <a:ext cx="157518" cy="18900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1452538" y="4169120"/>
            <a:ext cx="11521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1452538" y="4277132"/>
            <a:ext cx="115212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52"/>
          <p:cNvGrpSpPr>
            <a:grpSpLocks noChangeAspect="1"/>
          </p:cNvGrpSpPr>
          <p:nvPr/>
        </p:nvGrpSpPr>
        <p:grpSpPr>
          <a:xfrm>
            <a:off x="1992598" y="4313136"/>
            <a:ext cx="220525" cy="252000"/>
            <a:chOff x="1064568" y="4509120"/>
            <a:chExt cx="252028" cy="288032"/>
          </a:xfrm>
        </p:grpSpPr>
        <p:sp>
          <p:nvSpPr>
            <p:cNvPr id="74" name="Загнутый угол 73"/>
            <p:cNvSpPr/>
            <p:nvPr/>
          </p:nvSpPr>
          <p:spPr>
            <a:xfrm>
              <a:off x="1136576" y="4581128"/>
              <a:ext cx="180020" cy="216024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Загнутый угол 74"/>
            <p:cNvSpPr/>
            <p:nvPr/>
          </p:nvSpPr>
          <p:spPr>
            <a:xfrm>
              <a:off x="1100572" y="4545124"/>
              <a:ext cx="180020" cy="216024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Загнутый угол 75"/>
            <p:cNvSpPr/>
            <p:nvPr/>
          </p:nvSpPr>
          <p:spPr>
            <a:xfrm>
              <a:off x="1064568" y="4509120"/>
              <a:ext cx="180020" cy="216024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7" name="Загнутый угол 76"/>
          <p:cNvSpPr/>
          <p:nvPr/>
        </p:nvSpPr>
        <p:spPr>
          <a:xfrm>
            <a:off x="2352638" y="3269020"/>
            <a:ext cx="157518" cy="18900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Загнутый угол 77"/>
          <p:cNvSpPr/>
          <p:nvPr/>
        </p:nvSpPr>
        <p:spPr>
          <a:xfrm>
            <a:off x="2339136" y="4880220"/>
            <a:ext cx="157518" cy="18900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Загнутый угол 78"/>
          <p:cNvSpPr/>
          <p:nvPr/>
        </p:nvSpPr>
        <p:spPr>
          <a:xfrm>
            <a:off x="5400884" y="4428172"/>
            <a:ext cx="180000" cy="21600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Загнутый угол 79"/>
          <p:cNvSpPr/>
          <p:nvPr/>
        </p:nvSpPr>
        <p:spPr>
          <a:xfrm>
            <a:off x="5436888" y="4464176"/>
            <a:ext cx="180000" cy="21600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38076" y="1428736"/>
            <a:ext cx="4032448" cy="318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marL="177800"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Текущая ситуация:</a:t>
            </a: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8091" y="4093059"/>
            <a:ext cx="928695" cy="1931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4676713" y="1428736"/>
            <a:ext cx="4896472" cy="318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marL="177800"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Целевая </a:t>
            </a:r>
            <a:r>
              <a:rPr lang="ru-RU" sz="1400" b="1" dirty="0" smtClean="0">
                <a:solidFill>
                  <a:schemeClr val="tx1"/>
                </a:solidFill>
              </a:rPr>
              <a:t>модель:</a:t>
            </a:r>
            <a:endParaRPr lang="ru-RU" sz="1050" dirty="0" smtClean="0">
              <a:solidFill>
                <a:schemeClr val="tx1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rot="5400000">
            <a:off x="2264588" y="4169611"/>
            <a:ext cx="4090941" cy="1588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727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МФЦ района Лефортово до передачи сотрудников ГКУ ИС и ГКУ ГЦЖС в ГБУ 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504" y="3780970"/>
            <a:ext cx="3168352" cy="2753180"/>
          </a:xfrm>
          <a:prstGeom prst="roundRect">
            <a:avLst>
              <a:gd name="adj" fmla="val 704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0872" y="5188497"/>
            <a:ext cx="4968552" cy="1332953"/>
          </a:xfrm>
          <a:prstGeom prst="roundRect">
            <a:avLst>
              <a:gd name="adj" fmla="val 7047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0872" y="3780970"/>
            <a:ext cx="4968552" cy="1333930"/>
          </a:xfrm>
          <a:prstGeom prst="roundRect">
            <a:avLst>
              <a:gd name="adj" fmla="val 7047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8256468"/>
              </p:ext>
            </p:extLst>
          </p:nvPr>
        </p:nvGraphicFramePr>
        <p:xfrm>
          <a:off x="615221" y="5051642"/>
          <a:ext cx="2876411" cy="149056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80788"/>
                <a:gridCol w="733247"/>
                <a:gridCol w="862376"/>
              </a:tblGrid>
              <a:tr h="146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услуг, шт.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kumimoji="0" lang="ru-RU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обращ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., шт.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</a:rPr>
                        <a:t>ДЖПиЖФ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</a:rPr>
                        <a:t>ДПиООС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</a:rPr>
                        <a:t>Мосжилинспекция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</a:rPr>
                        <a:t>ГУП МосгорБТИ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</a:rPr>
                        <a:t>Префектуры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</a:rPr>
                        <a:t>Управы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</a:rPr>
                        <a:t>ДСМП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5752627"/>
              </p:ext>
            </p:extLst>
          </p:nvPr>
        </p:nvGraphicFramePr>
        <p:xfrm>
          <a:off x="588392" y="3791907"/>
          <a:ext cx="2933700" cy="1177175"/>
        </p:xfrm>
        <a:graphic>
          <a:graphicData uri="http://schemas.openxmlformats.org/drawingml/2006/table">
            <a:tbl>
              <a:tblPr firstRow="1"/>
              <a:tblGrid>
                <a:gridCol w="1916336"/>
                <a:gridCol w="1017364"/>
              </a:tblGrid>
              <a:tr h="169765"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Сотрудники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МФЦ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66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шт.</a:t>
                      </a: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13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Сотрудников,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13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приема,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13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 приема (УС), чел.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13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Обращений, шт./мес.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972</a:t>
                      </a: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13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Загрузка 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в окнах,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281363"/>
              </p:ext>
            </p:extLst>
          </p:nvPr>
        </p:nvGraphicFramePr>
        <p:xfrm>
          <a:off x="3850495" y="3806307"/>
          <a:ext cx="4809015" cy="1271891"/>
        </p:xfrm>
        <a:graphic>
          <a:graphicData uri="http://schemas.openxmlformats.org/drawingml/2006/table">
            <a:tbl>
              <a:tblPr firstRow="1"/>
              <a:tblGrid>
                <a:gridCol w="1669155"/>
                <a:gridCol w="784965"/>
                <a:gridCol w="784965"/>
                <a:gridCol w="784965"/>
                <a:gridCol w="784965"/>
              </a:tblGrid>
              <a:tr h="321617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ОИВ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ГКУ ИС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ГКУ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ГЦЖС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ЗАГС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ДСЗН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2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шт.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Сотрудников,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приема,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в окнах приема,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Обращений, шт./мес.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13 449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1 572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Загрузка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окнах, %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550109" y="3800768"/>
            <a:ext cx="733276" cy="126653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37509" y="3800768"/>
            <a:ext cx="733276" cy="126653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24909" y="3800768"/>
            <a:ext cx="733276" cy="126653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12309" y="3800768"/>
            <a:ext cx="733276" cy="126653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704995"/>
              </p:ext>
            </p:extLst>
          </p:nvPr>
        </p:nvGraphicFramePr>
        <p:xfrm>
          <a:off x="2094143" y="2212750"/>
          <a:ext cx="52531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62055" y="2314788"/>
            <a:ext cx="877163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/>
              </a:rPr>
              <a:t>ГКУ </a:t>
            </a: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ИС 19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1986" y="2645333"/>
            <a:ext cx="1008609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/>
              </a:rPr>
              <a:t>ГКУ </a:t>
            </a: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ГЦЖС 4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9174" y="2645333"/>
            <a:ext cx="67518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ЗАГС 1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7738" y="2645333"/>
            <a:ext cx="696024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ДСЗН 2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35706" y="2839297"/>
            <a:ext cx="729688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УФМС 5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3534" y="2839297"/>
            <a:ext cx="1039067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err="1" smtClean="0">
                <a:solidFill>
                  <a:srgbClr val="000000"/>
                </a:solidFill>
                <a:latin typeface="Arial"/>
              </a:rPr>
              <a:t>Росреестр</a:t>
            </a: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 4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93256" y="3036070"/>
            <a:ext cx="617477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ПФР 6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52719" y="3047116"/>
            <a:ext cx="715260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УФНС 2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12503" y="1925237"/>
            <a:ext cx="3638047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Распределение окон приема в МФЦ (47 окон)</a:t>
            </a:r>
            <a:endParaRPr lang="ru-RU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5007" y="904061"/>
            <a:ext cx="1871987" cy="2400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/>
              </a:rPr>
              <a:t>Сводная информация</a:t>
            </a:r>
            <a:endParaRPr lang="ru-RU" sz="1200" b="1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2348224"/>
              </p:ext>
            </p:extLst>
          </p:nvPr>
        </p:nvGraphicFramePr>
        <p:xfrm>
          <a:off x="2709722" y="1139491"/>
          <a:ext cx="3990481" cy="6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483"/>
                <a:gridCol w="720080"/>
                <a:gridCol w="864096"/>
                <a:gridCol w="786315"/>
                <a:gridCol w="888507"/>
              </a:tblGrid>
              <a:tr h="14392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услуг, шт.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Сотрудников, чел.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 приема, шт.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Обращений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месяц,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МФЦ: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dirty="0" smtClean="0"/>
                        <a:t>98</a:t>
                      </a:r>
                      <a:endParaRPr lang="ru-RU" sz="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dirty="0" smtClean="0"/>
                        <a:t>8</a:t>
                      </a:r>
                      <a:r>
                        <a:rPr lang="en-US" sz="900" b="1" dirty="0" smtClean="0"/>
                        <a:t>6</a:t>
                      </a:r>
                      <a:endParaRPr lang="ru-RU" sz="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dirty="0" smtClean="0"/>
                        <a:t>47</a:t>
                      </a:r>
                      <a:endParaRPr lang="ru-RU" sz="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dirty="0" smtClean="0"/>
                        <a:t>25 046</a:t>
                      </a:r>
                      <a:endParaRPr lang="ru-RU" sz="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УС: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900" dirty="0" smtClean="0"/>
                        <a:t>4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dirty="0" smtClean="0"/>
                        <a:t>972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229267" y="2217807"/>
            <a:ext cx="1835760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Arial"/>
              </a:rPr>
              <a:t>Универсальные спец. 4</a:t>
            </a:r>
            <a:endParaRPr lang="ru-RU" sz="1100" b="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7914069"/>
              </p:ext>
            </p:extLst>
          </p:nvPr>
        </p:nvGraphicFramePr>
        <p:xfrm>
          <a:off x="3850496" y="5222850"/>
          <a:ext cx="4817770" cy="1260926"/>
        </p:xfrm>
        <a:graphic>
          <a:graphicData uri="http://schemas.openxmlformats.org/drawingml/2006/table">
            <a:tbl>
              <a:tblPr firstRow="1"/>
              <a:tblGrid>
                <a:gridCol w="1677910"/>
                <a:gridCol w="784965"/>
                <a:gridCol w="784965"/>
                <a:gridCol w="784965"/>
                <a:gridCol w="784965"/>
              </a:tblGrid>
              <a:tr h="131316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ФОИВ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УФМС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Рос-реестр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ПФР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УФНС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2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шт.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Сотрудников,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приема,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 приема, чел.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Обращений, шт./мес.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3 640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Загрузка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окнах, %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5546165" y="5210826"/>
            <a:ext cx="733276" cy="12725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33565" y="5210826"/>
            <a:ext cx="733276" cy="12725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20965" y="5210826"/>
            <a:ext cx="733276" cy="12725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08365" y="5210826"/>
            <a:ext cx="733276" cy="12725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81025" y="1893793"/>
            <a:ext cx="5423075" cy="1433607"/>
          </a:xfrm>
          <a:prstGeom prst="roundRect">
            <a:avLst>
              <a:gd name="adj" fmla="val 12362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6764562" y="1216135"/>
            <a:ext cx="2436910" cy="268649"/>
          </a:xfrm>
          <a:prstGeom prst="wedgeRoundRectCallout">
            <a:avLst>
              <a:gd name="adj1" fmla="val -54708"/>
              <a:gd name="adj2" fmla="val 38863"/>
              <a:gd name="adj3" fmla="val 16667"/>
            </a:avLst>
          </a:prstGeom>
          <a:solidFill>
            <a:srgbClr val="FFFFCC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900" b="1" dirty="0">
                <a:solidFill>
                  <a:prstClr val="black"/>
                </a:solidFill>
              </a:rPr>
              <a:t>= </a:t>
            </a:r>
            <a:r>
              <a:rPr lang="ru-RU" sz="900" b="1" dirty="0" smtClean="0">
                <a:solidFill>
                  <a:prstClr val="black"/>
                </a:solidFill>
              </a:rPr>
              <a:t>УС </a:t>
            </a:r>
            <a:r>
              <a:rPr lang="ru-RU" sz="900" dirty="0" smtClean="0">
                <a:solidFill>
                  <a:prstClr val="black"/>
                </a:solidFill>
              </a:rPr>
              <a:t>972</a:t>
            </a:r>
            <a:r>
              <a:rPr lang="ru-RU" sz="900" b="1" dirty="0" smtClean="0">
                <a:solidFill>
                  <a:prstClr val="black"/>
                </a:solidFill>
              </a:rPr>
              <a:t> </a:t>
            </a:r>
            <a:r>
              <a:rPr lang="ru-RU" sz="900" b="1" dirty="0">
                <a:solidFill>
                  <a:prstClr val="black"/>
                </a:solidFill>
              </a:rPr>
              <a:t>+ ОИВ </a:t>
            </a:r>
            <a:r>
              <a:rPr lang="ru-RU" sz="900" dirty="0">
                <a:solidFill>
                  <a:prstClr val="black"/>
                </a:solidFill>
              </a:rPr>
              <a:t>15 219 </a:t>
            </a:r>
            <a:r>
              <a:rPr lang="ru-RU" sz="900" b="1" dirty="0">
                <a:solidFill>
                  <a:prstClr val="black"/>
                </a:solidFill>
              </a:rPr>
              <a:t>+ ФОИВ </a:t>
            </a:r>
            <a:r>
              <a:rPr lang="ru-RU" sz="900" dirty="0">
                <a:solidFill>
                  <a:prstClr val="black"/>
                </a:solidFill>
              </a:rPr>
              <a:t>8 </a:t>
            </a:r>
            <a:r>
              <a:rPr lang="ru-RU" sz="900" dirty="0" smtClean="0">
                <a:solidFill>
                  <a:prstClr val="black"/>
                </a:solidFill>
              </a:rPr>
              <a:t>855</a:t>
            </a:r>
            <a:endParaRPr lang="ru-RU" dirty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34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756" y="6080596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2662972" y="879128"/>
            <a:ext cx="4051087" cy="930748"/>
          </a:xfrm>
          <a:prstGeom prst="roundRect">
            <a:avLst>
              <a:gd name="adj" fmla="val 1393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2480" y="3399408"/>
            <a:ext cx="8712968" cy="3168352"/>
          </a:xfrm>
          <a:prstGeom prst="roundRect">
            <a:avLst>
              <a:gd name="adj" fmla="val 704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60715" y="3477969"/>
            <a:ext cx="7184018" cy="2400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/>
              </a:rPr>
              <a:t>Модель функционирования МФЦ до передачи сотрудников ГКУ ИС и ГКУ ГЦЖС в ГБУ МФЦ</a:t>
            </a:r>
            <a:endParaRPr lang="ru-RU" sz="1200" b="1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2426741" y="1556792"/>
            <a:ext cx="864096" cy="360040"/>
          </a:xfrm>
          <a:prstGeom prst="downArrow">
            <a:avLst>
              <a:gd name="adj1" fmla="val 50000"/>
              <a:gd name="adj2" fmla="val 73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825208" y="1556792"/>
            <a:ext cx="864096" cy="360040"/>
          </a:xfrm>
          <a:prstGeom prst="downArrow">
            <a:avLst>
              <a:gd name="adj1" fmla="val 50000"/>
              <a:gd name="adj2" fmla="val 73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2600" y="908720"/>
            <a:ext cx="7416824" cy="641249"/>
          </a:xfrm>
          <a:prstGeom prst="roundRect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18629" y="2345634"/>
            <a:ext cx="2880320" cy="6341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17096" y="2345634"/>
            <a:ext cx="2880320" cy="655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94026" y="2748956"/>
            <a:ext cx="1326460" cy="461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5559" y="2748956"/>
            <a:ext cx="1326460" cy="461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012" y="0"/>
            <a:ext cx="7526640" cy="6206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Как можно описать действовавшую до недавнего времени в Москве систему предоставления государственных услуг?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2406" y="3286124"/>
            <a:ext cx="4565730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dirty="0" smtClean="0"/>
              <a:t>В </a:t>
            </a:r>
            <a:r>
              <a:rPr lang="ru-RU" sz="1800" dirty="0"/>
              <a:t>каждом районе </a:t>
            </a:r>
            <a:r>
              <a:rPr lang="ru-RU" sz="2000" b="1" dirty="0" smtClean="0"/>
              <a:t>в </a:t>
            </a:r>
            <a:r>
              <a:rPr lang="ru-RU" sz="2000" b="1" dirty="0"/>
              <a:t>среднем </a:t>
            </a:r>
            <a:r>
              <a:rPr lang="ru-RU" sz="2000" b="1" dirty="0" smtClean="0"/>
              <a:t>12 служб </a:t>
            </a:r>
            <a:r>
              <a:rPr lang="ru-RU" sz="1800" dirty="0" smtClean="0"/>
              <a:t>«одного </a:t>
            </a:r>
            <a:r>
              <a:rPr lang="ru-RU" sz="1800" dirty="0"/>
              <a:t>окна» ведомств различного </a:t>
            </a:r>
            <a:r>
              <a:rPr lang="ru-RU" sz="1800" dirty="0" smtClean="0"/>
              <a:t>уровня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7558" y="1029289"/>
            <a:ext cx="598690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Самостоятельные службы «одного окна»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549" y="2064018"/>
            <a:ext cx="2464480" cy="5632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/>
              <a:t>Общее количество служб одного окна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4026" y="2718178"/>
            <a:ext cx="132646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40 млн.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9006" y="1943345"/>
            <a:ext cx="2476500" cy="804579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1800" b="1" dirty="0">
                <a:solidFill>
                  <a:prstClr val="black"/>
                </a:solidFill>
              </a:rPr>
              <a:t>Количество услуг, предоставляемых заявителям ежегодно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38356" y="2718179"/>
            <a:ext cx="1160895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</a:rPr>
              <a:t>~</a:t>
            </a:r>
            <a:r>
              <a:rPr lang="ru-RU" sz="2800" b="1" dirty="0" smtClean="0">
                <a:solidFill>
                  <a:schemeClr val="bg1"/>
                </a:solidFill>
              </a:rPr>
              <a:t> 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</a:rPr>
              <a:t>00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238224" y="4143380"/>
            <a:ext cx="4143404" cy="2214578"/>
            <a:chOff x="2000672" y="1194854"/>
            <a:chExt cx="5485970" cy="3074572"/>
          </a:xfrm>
        </p:grpSpPr>
        <p:sp>
          <p:nvSpPr>
            <p:cNvPr id="46" name="Полилиния 45"/>
            <p:cNvSpPr/>
            <p:nvPr/>
          </p:nvSpPr>
          <p:spPr>
            <a:xfrm>
              <a:off x="2983752" y="1361126"/>
              <a:ext cx="2679700" cy="2908300"/>
            </a:xfrm>
            <a:custGeom>
              <a:avLst/>
              <a:gdLst>
                <a:gd name="connsiteX0" fmla="*/ 1720850 w 2679700"/>
                <a:gd name="connsiteY0" fmla="*/ 0 h 2908300"/>
                <a:gd name="connsiteX1" fmla="*/ 1098550 w 2679700"/>
                <a:gd name="connsiteY1" fmla="*/ 584200 h 2908300"/>
                <a:gd name="connsiteX2" fmla="*/ 895350 w 2679700"/>
                <a:gd name="connsiteY2" fmla="*/ 336550 h 2908300"/>
                <a:gd name="connsiteX3" fmla="*/ 749300 w 2679700"/>
                <a:gd name="connsiteY3" fmla="*/ 450850 h 2908300"/>
                <a:gd name="connsiteX4" fmla="*/ 596900 w 2679700"/>
                <a:gd name="connsiteY4" fmla="*/ 755650 h 2908300"/>
                <a:gd name="connsiteX5" fmla="*/ 615950 w 2679700"/>
                <a:gd name="connsiteY5" fmla="*/ 952500 h 2908300"/>
                <a:gd name="connsiteX6" fmla="*/ 457200 w 2679700"/>
                <a:gd name="connsiteY6" fmla="*/ 1123950 h 2908300"/>
                <a:gd name="connsiteX7" fmla="*/ 69850 w 2679700"/>
                <a:gd name="connsiteY7" fmla="*/ 1117600 h 2908300"/>
                <a:gd name="connsiteX8" fmla="*/ 0 w 2679700"/>
                <a:gd name="connsiteY8" fmla="*/ 1314450 h 2908300"/>
                <a:gd name="connsiteX9" fmla="*/ 95250 w 2679700"/>
                <a:gd name="connsiteY9" fmla="*/ 1581150 h 2908300"/>
                <a:gd name="connsiteX10" fmla="*/ 12700 w 2679700"/>
                <a:gd name="connsiteY10" fmla="*/ 1695450 h 2908300"/>
                <a:gd name="connsiteX11" fmla="*/ 425450 w 2679700"/>
                <a:gd name="connsiteY11" fmla="*/ 1803400 h 2908300"/>
                <a:gd name="connsiteX12" fmla="*/ 1022350 w 2679700"/>
                <a:gd name="connsiteY12" fmla="*/ 2254250 h 2908300"/>
                <a:gd name="connsiteX13" fmla="*/ 1035050 w 2679700"/>
                <a:gd name="connsiteY13" fmla="*/ 2305050 h 2908300"/>
                <a:gd name="connsiteX14" fmla="*/ 1263650 w 2679700"/>
                <a:gd name="connsiteY14" fmla="*/ 2260600 h 2908300"/>
                <a:gd name="connsiteX15" fmla="*/ 1238250 w 2679700"/>
                <a:gd name="connsiteY15" fmla="*/ 2146300 h 2908300"/>
                <a:gd name="connsiteX16" fmla="*/ 1651000 w 2679700"/>
                <a:gd name="connsiteY16" fmla="*/ 2209800 h 2908300"/>
                <a:gd name="connsiteX17" fmla="*/ 1758950 w 2679700"/>
                <a:gd name="connsiteY17" fmla="*/ 2552700 h 2908300"/>
                <a:gd name="connsiteX18" fmla="*/ 2051050 w 2679700"/>
                <a:gd name="connsiteY18" fmla="*/ 2908300 h 2908300"/>
                <a:gd name="connsiteX19" fmla="*/ 2374900 w 2679700"/>
                <a:gd name="connsiteY19" fmla="*/ 2901950 h 2908300"/>
                <a:gd name="connsiteX20" fmla="*/ 2679700 w 2679700"/>
                <a:gd name="connsiteY20" fmla="*/ 2000250 h 2908300"/>
                <a:gd name="connsiteX21" fmla="*/ 1968500 w 2679700"/>
                <a:gd name="connsiteY21" fmla="*/ 1600200 h 2908300"/>
                <a:gd name="connsiteX22" fmla="*/ 1892300 w 2679700"/>
                <a:gd name="connsiteY22" fmla="*/ 1263650 h 2908300"/>
                <a:gd name="connsiteX23" fmla="*/ 2070100 w 2679700"/>
                <a:gd name="connsiteY23" fmla="*/ 584200 h 2908300"/>
                <a:gd name="connsiteX24" fmla="*/ 1720850 w 2679700"/>
                <a:gd name="connsiteY24" fmla="*/ 0 h 29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79700" h="2908300">
                  <a:moveTo>
                    <a:pt x="1720850" y="0"/>
                  </a:moveTo>
                  <a:lnTo>
                    <a:pt x="1098550" y="584200"/>
                  </a:lnTo>
                  <a:lnTo>
                    <a:pt x="895350" y="336550"/>
                  </a:lnTo>
                  <a:lnTo>
                    <a:pt x="749300" y="450850"/>
                  </a:lnTo>
                  <a:lnTo>
                    <a:pt x="596900" y="755650"/>
                  </a:lnTo>
                  <a:lnTo>
                    <a:pt x="615950" y="952500"/>
                  </a:lnTo>
                  <a:lnTo>
                    <a:pt x="457200" y="1123950"/>
                  </a:lnTo>
                  <a:lnTo>
                    <a:pt x="69850" y="1117600"/>
                  </a:lnTo>
                  <a:lnTo>
                    <a:pt x="0" y="1314450"/>
                  </a:lnTo>
                  <a:lnTo>
                    <a:pt x="95250" y="1581150"/>
                  </a:lnTo>
                  <a:lnTo>
                    <a:pt x="12700" y="1695450"/>
                  </a:lnTo>
                  <a:lnTo>
                    <a:pt x="425450" y="1803400"/>
                  </a:lnTo>
                  <a:lnTo>
                    <a:pt x="1022350" y="2254250"/>
                  </a:lnTo>
                  <a:lnTo>
                    <a:pt x="1035050" y="2305050"/>
                  </a:lnTo>
                  <a:lnTo>
                    <a:pt x="1263650" y="2260600"/>
                  </a:lnTo>
                  <a:lnTo>
                    <a:pt x="1238250" y="2146300"/>
                  </a:lnTo>
                  <a:lnTo>
                    <a:pt x="1651000" y="2209800"/>
                  </a:lnTo>
                  <a:lnTo>
                    <a:pt x="1758950" y="2552700"/>
                  </a:lnTo>
                  <a:lnTo>
                    <a:pt x="2051050" y="2908300"/>
                  </a:lnTo>
                  <a:lnTo>
                    <a:pt x="2374900" y="2901950"/>
                  </a:lnTo>
                  <a:lnTo>
                    <a:pt x="2679700" y="2000250"/>
                  </a:lnTo>
                  <a:lnTo>
                    <a:pt x="1968500" y="1600200"/>
                  </a:lnTo>
                  <a:lnTo>
                    <a:pt x="1892300" y="1263650"/>
                  </a:lnTo>
                  <a:lnTo>
                    <a:pt x="2070100" y="584200"/>
                  </a:lnTo>
                  <a:lnTo>
                    <a:pt x="1720850" y="0"/>
                  </a:lnTo>
                  <a:close/>
                </a:path>
              </a:pathLst>
            </a:custGeom>
            <a:pattFill prst="dkUpDiag">
              <a:fgClr>
                <a:srgbClr val="92D050"/>
              </a:fgClr>
              <a:bgClr>
                <a:schemeClr val="bg1"/>
              </a:bgClr>
            </a:pattFill>
            <a:ln w="952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4735930" y="3029638"/>
              <a:ext cx="108000" cy="108000"/>
              <a:chOff x="1776152" y="4877989"/>
              <a:chExt cx="108000" cy="108000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12180" y="2905813"/>
              <a:ext cx="108000" cy="108000"/>
              <a:chOff x="1776152" y="4877989"/>
              <a:chExt cx="108000" cy="108000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4107280" y="2893386"/>
              <a:ext cx="108000" cy="108000"/>
              <a:chOff x="1776152" y="4877989"/>
              <a:chExt cx="108000" cy="108000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4107280" y="2734363"/>
              <a:ext cx="108000" cy="108000"/>
              <a:chOff x="1776152" y="4877989"/>
              <a:chExt cx="108000" cy="108000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097755" y="2547137"/>
              <a:ext cx="108000" cy="108000"/>
              <a:chOff x="1776152" y="4877989"/>
              <a:chExt cx="108000" cy="108000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478630" y="2467663"/>
              <a:ext cx="108000" cy="108000"/>
              <a:chOff x="1776152" y="4877989"/>
              <a:chExt cx="108000" cy="108000"/>
            </a:xfrm>
          </p:grpSpPr>
          <p:sp>
            <p:nvSpPr>
              <p:cNvPr id="75" name="Овал 74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4602580" y="1496113"/>
              <a:ext cx="108000" cy="108000"/>
              <a:chOff x="1776152" y="4877989"/>
              <a:chExt cx="108000" cy="108000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sp>
          <p:nvSpPr>
            <p:cNvPr id="54" name="Выноска 1 (с границей) 53"/>
            <p:cNvSpPr/>
            <p:nvPr/>
          </p:nvSpPr>
          <p:spPr>
            <a:xfrm>
              <a:off x="5994858" y="3302034"/>
              <a:ext cx="1368152" cy="129266"/>
            </a:xfrm>
            <a:prstGeom prst="accentCallout1">
              <a:avLst>
                <a:gd name="adj1" fmla="val 18750"/>
                <a:gd name="adj2" fmla="val -8333"/>
                <a:gd name="adj3" fmla="val -160697"/>
                <a:gd name="adj4" fmla="val -89610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1050" dirty="0" smtClean="0">
                  <a:solidFill>
                    <a:prstClr val="black"/>
                  </a:solidFill>
                  <a:latin typeface="Arial Narrow" pitchFamily="34" charset="0"/>
                </a:rPr>
                <a:t>ПР РФ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5" name="Выноска 1 (с границей) 54"/>
            <p:cNvSpPr/>
            <p:nvPr/>
          </p:nvSpPr>
          <p:spPr>
            <a:xfrm>
              <a:off x="5884019" y="2735059"/>
              <a:ext cx="1602623" cy="129266"/>
            </a:xfrm>
            <a:prstGeom prst="accentCallout1">
              <a:avLst>
                <a:gd name="adj1" fmla="val 18750"/>
                <a:gd name="adj2" fmla="val -8333"/>
                <a:gd name="adj3" fmla="val 145096"/>
                <a:gd name="adj4" fmla="val -36307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1050" dirty="0" err="1" smtClean="0">
                  <a:solidFill>
                    <a:prstClr val="black"/>
                  </a:solidFill>
                  <a:latin typeface="Arial Narrow" pitchFamily="34" charset="0"/>
                </a:rPr>
                <a:t>ДПиООС</a:t>
              </a:r>
              <a:r>
                <a:rPr lang="ru-RU" sz="1050" dirty="0" smtClean="0">
                  <a:solidFill>
                    <a:prstClr val="black"/>
                  </a:solidFill>
                  <a:latin typeface="Arial Narrow" pitchFamily="34" charset="0"/>
                </a:rPr>
                <a:t>, БТИ 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6" name="Выноска 1 (с границей) 55"/>
            <p:cNvSpPr/>
            <p:nvPr/>
          </p:nvSpPr>
          <p:spPr>
            <a:xfrm>
              <a:off x="5230548" y="1194854"/>
              <a:ext cx="1088173" cy="129266"/>
            </a:xfrm>
            <a:prstGeom prst="accentCallout1">
              <a:avLst>
                <a:gd name="adj1" fmla="val 18750"/>
                <a:gd name="adj2" fmla="val -8333"/>
                <a:gd name="adj3" fmla="val 278221"/>
                <a:gd name="adj4" fmla="val -51132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1050" dirty="0" smtClean="0">
                  <a:solidFill>
                    <a:prstClr val="black"/>
                  </a:solidFill>
                  <a:latin typeface="Arial Narrow" pitchFamily="34" charset="0"/>
                </a:rPr>
                <a:t>ГУ ИС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7" name="Выноска 1 (с границей) 56"/>
            <p:cNvSpPr/>
            <p:nvPr/>
          </p:nvSpPr>
          <p:spPr>
            <a:xfrm>
              <a:off x="5266180" y="1806445"/>
              <a:ext cx="1088173" cy="129266"/>
            </a:xfrm>
            <a:prstGeom prst="accentCallout1">
              <a:avLst>
                <a:gd name="adj1" fmla="val 18750"/>
                <a:gd name="adj2" fmla="val -8333"/>
                <a:gd name="adj3" fmla="val 601946"/>
                <a:gd name="adj4" fmla="val -100442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1050" dirty="0" smtClean="0">
                  <a:solidFill>
                    <a:prstClr val="black"/>
                  </a:solidFill>
                  <a:latin typeface="Arial Narrow" pitchFamily="34" charset="0"/>
                </a:rPr>
                <a:t>ГЦЖС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8" name="Выноска 1 (с границей) 57"/>
            <p:cNvSpPr/>
            <p:nvPr/>
          </p:nvSpPr>
          <p:spPr>
            <a:xfrm>
              <a:off x="5327382" y="2070824"/>
              <a:ext cx="1088173" cy="129266"/>
            </a:xfrm>
            <a:prstGeom prst="accentCallout1">
              <a:avLst>
                <a:gd name="adj1" fmla="val 18750"/>
                <a:gd name="adj2" fmla="val -8333"/>
                <a:gd name="adj3" fmla="val 547419"/>
                <a:gd name="adj4" fmla="val -105694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80000"/>
                </a:lnSpc>
              </a:pPr>
              <a:r>
                <a:rPr lang="ru-RU" sz="1050" dirty="0" smtClean="0">
                  <a:solidFill>
                    <a:prstClr val="black"/>
                  </a:solidFill>
                  <a:latin typeface="Arial Narrow" pitchFamily="34" charset="0"/>
                </a:rPr>
                <a:t>ДСЗН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9" name="Выноска 1 (с границей) 58"/>
            <p:cNvSpPr/>
            <p:nvPr/>
          </p:nvSpPr>
          <p:spPr>
            <a:xfrm>
              <a:off x="5238705" y="2452938"/>
              <a:ext cx="1088173" cy="129266"/>
            </a:xfrm>
            <a:prstGeom prst="accentCallout1">
              <a:avLst>
                <a:gd name="adj1" fmla="val 18750"/>
                <a:gd name="adj2" fmla="val -8333"/>
                <a:gd name="adj3" fmla="val 390714"/>
                <a:gd name="adj4" fmla="val -97816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ru-RU" sz="1050" dirty="0" smtClean="0">
                  <a:solidFill>
                    <a:prstClr val="black"/>
                  </a:solidFill>
                  <a:latin typeface="Arial Narrow" pitchFamily="34" charset="0"/>
                </a:rPr>
                <a:t>УФНС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0" name="Выноска 1 (с границей) 59"/>
            <p:cNvSpPr/>
            <p:nvPr/>
          </p:nvSpPr>
          <p:spPr>
            <a:xfrm>
              <a:off x="2000672" y="1935711"/>
              <a:ext cx="1088173" cy="129266"/>
            </a:xfrm>
            <a:prstGeom prst="accentCallout1">
              <a:avLst>
                <a:gd name="adj1" fmla="val 77698"/>
                <a:gd name="adj2" fmla="val 106043"/>
                <a:gd name="adj3" fmla="val 441804"/>
                <a:gd name="adj4" fmla="val 139978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lnSpc>
                  <a:spcPct val="80000"/>
                </a:lnSpc>
              </a:pPr>
              <a:r>
                <a:rPr lang="ru-RU" sz="1050" dirty="0" smtClean="0">
                  <a:solidFill>
                    <a:prstClr val="black"/>
                  </a:solidFill>
                  <a:latin typeface="Arial Narrow" pitchFamily="34" charset="0"/>
                </a:rPr>
                <a:t>УФМС</a:t>
              </a:r>
              <a:endParaRPr lang="ru-RU" sz="105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3552548" y="3573016"/>
              <a:ext cx="108000" cy="108000"/>
              <a:chOff x="1776152" y="4877989"/>
              <a:chExt cx="108000" cy="108000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820655" y="4923168"/>
                <a:ext cx="18000" cy="18001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4215602" y="4147295"/>
              <a:ext cx="108000" cy="108000"/>
              <a:chOff x="1776152" y="4877989"/>
              <a:chExt cx="108000" cy="108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5094684" y="3870235"/>
              <a:ext cx="108000" cy="108000"/>
              <a:chOff x="1776152" y="4877989"/>
              <a:chExt cx="108000" cy="108000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3461589" y="2967696"/>
              <a:ext cx="108000" cy="108000"/>
              <a:chOff x="1776152" y="4877989"/>
              <a:chExt cx="108000" cy="10800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1776152" y="4877989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1820656" y="4923168"/>
                <a:ext cx="18000" cy="1800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4953000" y="4357694"/>
            <a:ext cx="3701613" cy="72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 smtClean="0"/>
              <a:t>Пример: Расположение служб «одного окна» на территории района г.Москвы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0978" y="4820828"/>
            <a:ext cx="1196307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 smtClean="0"/>
              <a:t>Район</a:t>
            </a:r>
            <a:endParaRPr lang="ru-RU" sz="1200" b="1" dirty="0"/>
          </a:p>
        </p:txBody>
      </p:sp>
      <p:sp>
        <p:nvSpPr>
          <p:cNvPr id="88" name="Овал 87"/>
          <p:cNvSpPr/>
          <p:nvPr/>
        </p:nvSpPr>
        <p:spPr>
          <a:xfrm>
            <a:off x="2577293" y="5771955"/>
            <a:ext cx="89691" cy="112365"/>
          </a:xfrm>
          <a:prstGeom prst="ellipse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7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087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МФЦ района Лефортово после передачи сотрудников ГКУ ИС и ГКУ ГЦЖС в ГБУ 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504" y="3619500"/>
            <a:ext cx="3168352" cy="3051175"/>
          </a:xfrm>
          <a:prstGeom prst="roundRect">
            <a:avLst>
              <a:gd name="adj" fmla="val 704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0872" y="5211357"/>
            <a:ext cx="4968552" cy="1334223"/>
          </a:xfrm>
          <a:prstGeom prst="roundRect">
            <a:avLst>
              <a:gd name="adj" fmla="val 7047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0872" y="3780970"/>
            <a:ext cx="3361928" cy="1333930"/>
          </a:xfrm>
          <a:prstGeom prst="roundRect">
            <a:avLst>
              <a:gd name="adj" fmla="val 7047"/>
            </a:avLst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5270563"/>
              </p:ext>
            </p:extLst>
          </p:nvPr>
        </p:nvGraphicFramePr>
        <p:xfrm>
          <a:off x="588392" y="3631307"/>
          <a:ext cx="3010214" cy="1165845"/>
        </p:xfrm>
        <a:graphic>
          <a:graphicData uri="http://schemas.openxmlformats.org/drawingml/2006/table">
            <a:tbl>
              <a:tblPr firstRow="1"/>
              <a:tblGrid>
                <a:gridCol w="1844328"/>
                <a:gridCol w="1165886"/>
              </a:tblGrid>
              <a:tr h="11682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Сотрудники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МФЦ</a:t>
                      </a:r>
                    </a:p>
                  </a:txBody>
                  <a:tcPr marL="36000" marR="36000" marT="36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25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шт.</a:t>
                      </a: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25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Сотрудников,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3(+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25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приема,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27(+23)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2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 приема (УС), чел.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27(+23)</a:t>
                      </a: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25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Обращений, шт./мес.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17 508(+16 536)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273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Загрузка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окнах, %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2440114"/>
              </p:ext>
            </p:extLst>
          </p:nvPr>
        </p:nvGraphicFramePr>
        <p:xfrm>
          <a:off x="3850495" y="3801740"/>
          <a:ext cx="3239085" cy="1255127"/>
        </p:xfrm>
        <a:graphic>
          <a:graphicData uri="http://schemas.openxmlformats.org/drawingml/2006/table">
            <a:tbl>
              <a:tblPr firstRow="1"/>
              <a:tblGrid>
                <a:gridCol w="1669155"/>
                <a:gridCol w="784965"/>
                <a:gridCol w="784965"/>
              </a:tblGrid>
              <a:tr h="321617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ОИВ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ЗАГС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ДСЗН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2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шт.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Сотрудников,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приема,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 приема, чел.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Обращений, шт./мес.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Загрузка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окнах, %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550109" y="3831248"/>
            <a:ext cx="733276" cy="124367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7509" y="3831248"/>
            <a:ext cx="733276" cy="124367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62972" y="879128"/>
            <a:ext cx="4051087" cy="930748"/>
          </a:xfrm>
          <a:prstGeom prst="roundRect">
            <a:avLst>
              <a:gd name="adj" fmla="val 1393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75007" y="904061"/>
            <a:ext cx="1871987" cy="2400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/>
              </a:rPr>
              <a:t>Сводная информация</a:t>
            </a:r>
            <a:endParaRPr lang="ru-RU" sz="1200" b="1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0779622"/>
              </p:ext>
            </p:extLst>
          </p:nvPr>
        </p:nvGraphicFramePr>
        <p:xfrm>
          <a:off x="2709722" y="1139491"/>
          <a:ext cx="3990481" cy="6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483"/>
                <a:gridCol w="720080"/>
                <a:gridCol w="864096"/>
                <a:gridCol w="786315"/>
                <a:gridCol w="888507"/>
              </a:tblGrid>
              <a:tr h="14392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услуг, шт.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Сотрудников, чел.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 приема, шт.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Обращений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месяц,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08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МФЦ: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dirty="0" smtClean="0"/>
                        <a:t>98</a:t>
                      </a:r>
                      <a:endParaRPr lang="ru-RU" sz="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dirty="0" smtClean="0"/>
                        <a:t>82</a:t>
                      </a:r>
                      <a:endParaRPr lang="ru-RU" sz="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900" b="1" dirty="0" smtClean="0"/>
                        <a:t>4</a:t>
                      </a:r>
                      <a:r>
                        <a:rPr lang="ru-RU" sz="900" b="1" dirty="0" smtClean="0"/>
                        <a:t>7</a:t>
                      </a:r>
                      <a:endParaRPr lang="ru-RU" sz="9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dirty="0" smtClean="0"/>
                        <a:t>26 561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УС: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dirty="0" smtClean="0"/>
                        <a:t>27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dirty="0" smtClean="0"/>
                        <a:t>27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dirty="0" smtClean="0"/>
                        <a:t>17508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756" y="6080596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72480" y="3399407"/>
            <a:ext cx="8712968" cy="3258567"/>
          </a:xfrm>
          <a:prstGeom prst="roundRect">
            <a:avLst>
              <a:gd name="adj" fmla="val 704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8616693"/>
              </p:ext>
            </p:extLst>
          </p:nvPr>
        </p:nvGraphicFramePr>
        <p:xfrm>
          <a:off x="3850496" y="5240448"/>
          <a:ext cx="4817770" cy="1255127"/>
        </p:xfrm>
        <a:graphic>
          <a:graphicData uri="http://schemas.openxmlformats.org/drawingml/2006/table">
            <a:tbl>
              <a:tblPr firstRow="1"/>
              <a:tblGrid>
                <a:gridCol w="1677910"/>
                <a:gridCol w="784965"/>
                <a:gridCol w="784965"/>
                <a:gridCol w="784965"/>
                <a:gridCol w="784965"/>
              </a:tblGrid>
              <a:tr h="321617"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ФОИВ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УФМС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Рос-реестр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ПФР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УФНС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620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шт.</a:t>
                      </a: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Сотрудников,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приема,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 приема, чел.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Обращений, шт./мес.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422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Загрузка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сотр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в окнах, %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470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546165" y="5245116"/>
            <a:ext cx="733276" cy="12471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33565" y="5245116"/>
            <a:ext cx="733276" cy="12471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20965" y="5245116"/>
            <a:ext cx="733276" cy="12471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08365" y="5245116"/>
            <a:ext cx="733276" cy="124712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715" y="3404958"/>
            <a:ext cx="3292248" cy="2400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/>
              </a:rPr>
              <a:t>Новая модель функционирования МФЦ</a:t>
            </a:r>
            <a:endParaRPr lang="ru-RU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764562" y="1216135"/>
            <a:ext cx="2436910" cy="268649"/>
          </a:xfrm>
          <a:prstGeom prst="wedgeRoundRectCallout">
            <a:avLst>
              <a:gd name="adj1" fmla="val -54708"/>
              <a:gd name="adj2" fmla="val 38863"/>
              <a:gd name="adj3" fmla="val 16667"/>
            </a:avLst>
          </a:prstGeom>
          <a:solidFill>
            <a:srgbClr val="FFFFCC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prstClr val="black"/>
                </a:solidFill>
              </a:rPr>
              <a:t>= УС </a:t>
            </a:r>
            <a:r>
              <a:rPr lang="ru-RU" sz="900" b="1" dirty="0" smtClean="0">
                <a:solidFill>
                  <a:prstClr val="black"/>
                </a:solidFill>
              </a:rPr>
              <a:t>17508 </a:t>
            </a:r>
            <a:r>
              <a:rPr lang="ru-RU" sz="900" dirty="0">
                <a:solidFill>
                  <a:prstClr val="black"/>
                </a:solidFill>
              </a:rPr>
              <a:t>+ ОИВ </a:t>
            </a:r>
            <a:r>
              <a:rPr lang="ru-RU" sz="900" b="1" dirty="0" smtClean="0">
                <a:solidFill>
                  <a:prstClr val="black"/>
                </a:solidFill>
              </a:rPr>
              <a:t>198 </a:t>
            </a:r>
            <a:r>
              <a:rPr lang="ru-RU" sz="900" dirty="0">
                <a:solidFill>
                  <a:prstClr val="black"/>
                </a:solidFill>
              </a:rPr>
              <a:t>+ ФОИВ </a:t>
            </a:r>
            <a:r>
              <a:rPr lang="ru-RU" sz="900" b="1" dirty="0">
                <a:solidFill>
                  <a:prstClr val="black"/>
                </a:solidFill>
              </a:rPr>
              <a:t>8 855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323273"/>
              </p:ext>
            </p:extLst>
          </p:nvPr>
        </p:nvGraphicFramePr>
        <p:xfrm>
          <a:off x="615221" y="4906768"/>
          <a:ext cx="2876411" cy="152553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80788"/>
                <a:gridCol w="733247"/>
                <a:gridCol w="862376"/>
              </a:tblGrid>
              <a:tr h="146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услуг, шт.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обращ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., шт.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</a:rPr>
                        <a:t>ДЖПиЖФ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404</a:t>
                      </a: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</a:rPr>
                        <a:t>ДПиООС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</a:rPr>
                        <a:t>Мосжилинспекция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</a:rPr>
                        <a:t>ГУП МосгорБТИ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</a:rPr>
                        <a:t>Префектуры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</a:rPr>
                        <a:t>Управы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</a:rPr>
                        <a:t>ДСМП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10800" marB="10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charset="0"/>
                        </a:rPr>
                        <a:t>ГКУ ИС</a:t>
                      </a:r>
                    </a:p>
                  </a:txBody>
                  <a:tcPr marL="36000" marR="36000" marT="3600" marB="3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13 449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1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charset="0"/>
                        </a:rPr>
                        <a:t>ГКУ ГЦЖС</a:t>
                      </a:r>
                    </a:p>
                  </a:txBody>
                  <a:tcPr marL="36000" marR="36000" marT="3600" marB="3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" marB="36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8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600" marB="360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1981025" y="1893793"/>
            <a:ext cx="5423075" cy="1433607"/>
          </a:xfrm>
          <a:prstGeom prst="roundRect">
            <a:avLst>
              <a:gd name="adj" fmla="val 12362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0420937"/>
              </p:ext>
            </p:extLst>
          </p:nvPr>
        </p:nvGraphicFramePr>
        <p:xfrm>
          <a:off x="2066012" y="2123368"/>
          <a:ext cx="52531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  <a:gridCol w="525310"/>
              </a:tblGrid>
              <a:tr h="158621"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accent1"/>
                      </a:fgClr>
                      <a:bgClr>
                        <a:schemeClr val="accent1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681043" y="2466608"/>
            <a:ext cx="675186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ЗАГС 1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6696" y="2636521"/>
            <a:ext cx="696024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ДСЗН 2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79616" y="2747020"/>
            <a:ext cx="729688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УФМС 5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46619" y="2731780"/>
            <a:ext cx="1039067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err="1" smtClean="0">
                <a:solidFill>
                  <a:srgbClr val="000000"/>
                </a:solidFill>
                <a:latin typeface="Arial"/>
              </a:rPr>
              <a:t>Росреестр</a:t>
            </a: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 4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56093" y="1889564"/>
            <a:ext cx="526359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/>
              </a:rPr>
              <a:t>Распределение окон приема в </a:t>
            </a:r>
            <a:r>
              <a:rPr lang="ru-RU" sz="1200" b="1" dirty="0" smtClean="0">
                <a:solidFill>
                  <a:srgbClr val="000000"/>
                </a:solidFill>
                <a:latin typeface="Arial"/>
              </a:rPr>
              <a:t>МФЦ (47 окон)</a:t>
            </a:r>
            <a:endParaRPr lang="ru-RU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69024" y="3101612"/>
            <a:ext cx="534825" cy="144000"/>
          </a:xfrm>
          <a:prstGeom prst="rect">
            <a:avLst/>
          </a:prstGeom>
          <a:pattFill prst="dk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32" name="Прямоугольник 31"/>
          <p:cNvSpPr/>
          <p:nvPr/>
        </p:nvSpPr>
        <p:spPr>
          <a:xfrm>
            <a:off x="5620114" y="3056272"/>
            <a:ext cx="906017" cy="234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- изменения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97283" y="2835286"/>
            <a:ext cx="617477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Arial"/>
              </a:rPr>
              <a:t>ПФР 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76644" y="2466608"/>
            <a:ext cx="715260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/>
              </a:rPr>
              <a:t>УФНС 2</a:t>
            </a:r>
            <a:endParaRPr lang="ru-RU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64221" y="2261503"/>
            <a:ext cx="248497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Arial"/>
              </a:rPr>
              <a:t>Универсальные специалисты 27</a:t>
            </a:r>
            <a:endParaRPr lang="ru-RU" sz="1100" b="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Жизненная ситуация «У меня родился ребенок»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cxnSp>
        <p:nvCxnSpPr>
          <p:cNvPr id="4" name="Соединительная линия уступом 162"/>
          <p:cNvCxnSpPr/>
          <p:nvPr/>
        </p:nvCxnSpPr>
        <p:spPr>
          <a:xfrm rot="10800000" flipV="1">
            <a:off x="9014619" y="3579808"/>
            <a:ext cx="12700" cy="574675"/>
          </a:xfrm>
          <a:prstGeom prst="bentConnector3">
            <a:avLst>
              <a:gd name="adj1" fmla="val 133056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524108" y="2000240"/>
            <a:ext cx="1143008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ЗАГС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551961" y="2310446"/>
            <a:ext cx="9648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Свидетельство о рождении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452670" y="2714620"/>
            <a:ext cx="122396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Регистрация ребенка по месту жительства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4108" y="2969679"/>
            <a:ext cx="1143008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ГУ ИС/ УФМС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4108" y="4286256"/>
            <a:ext cx="1114876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ДСЗН</a:t>
            </a:r>
            <a:r>
              <a:rPr lang="en-US" sz="800" b="1" dirty="0">
                <a:solidFill>
                  <a:srgbClr val="1F497D">
                    <a:lumMod val="50000"/>
                  </a:srgbClr>
                </a:solidFill>
              </a:rPr>
              <a:t>/</a:t>
            </a: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ГУ ГЦЖС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558465" y="3966331"/>
            <a:ext cx="118903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Назначение выплат / компенсации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07674" y="3343381"/>
            <a:ext cx="1044116" cy="400716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rgbClr val="1F497D">
                    <a:lumMod val="50000"/>
                  </a:srgbClr>
                </a:solidFill>
              </a:rPr>
              <a:t>МФЦ </a:t>
            </a:r>
            <a:endParaRPr lang="ru-RU" sz="8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239148" y="3000372"/>
            <a:ext cx="152876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Регистрация ребенка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по месту жительства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8382024" y="3643314"/>
            <a:ext cx="129826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Назначение выплат</a:t>
            </a:r>
            <a:r>
              <a:rPr lang="ru-RU" sz="800" dirty="0" smtClean="0">
                <a:latin typeface="+mj-lt"/>
              </a:rPr>
              <a:t>/ компенсации</a:t>
            </a:r>
            <a:endParaRPr lang="ru-RU" sz="800" dirty="0">
              <a:latin typeface="+mj-lt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8135938" y="2357430"/>
            <a:ext cx="177006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Государственная регистрация рождения 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87975" y="2310446"/>
            <a:ext cx="4379935" cy="2833066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800" dirty="0"/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410032" y="1690101"/>
            <a:ext cx="132852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Государственная регистрация рождения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498576" y="3286124"/>
            <a:ext cx="107157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Свидетельство 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регистрации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по месту жительства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427138" y="3836299"/>
            <a:ext cx="121444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Свидетельство 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регистрации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по месту жительства</a:t>
            </a:r>
          </a:p>
        </p:txBody>
      </p:sp>
      <p:grpSp>
        <p:nvGrpSpPr>
          <p:cNvPr id="5" name="Группа 115"/>
          <p:cNvGrpSpPr>
            <a:grpSpLocks/>
          </p:cNvGrpSpPr>
          <p:nvPr/>
        </p:nvGrpSpPr>
        <p:grpSpPr bwMode="auto">
          <a:xfrm>
            <a:off x="1543720" y="1828800"/>
            <a:ext cx="863600" cy="484818"/>
            <a:chOff x="848436" y="3068960"/>
            <a:chExt cx="864204" cy="431906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H="1">
              <a:off x="848436" y="3392890"/>
              <a:ext cx="82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Загнутый угол 28"/>
            <p:cNvSpPr/>
            <p:nvPr/>
          </p:nvSpPr>
          <p:spPr>
            <a:xfrm>
              <a:off x="1269418" y="3321435"/>
              <a:ext cx="142975" cy="179431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884975" y="3213458"/>
              <a:ext cx="8276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Загнутый угол 30"/>
            <p:cNvSpPr/>
            <p:nvPr/>
          </p:nvSpPr>
          <p:spPr>
            <a:xfrm>
              <a:off x="1280538" y="3068960"/>
              <a:ext cx="144564" cy="179432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grpSp>
        <p:nvGrpSpPr>
          <p:cNvPr id="6" name="Группа 174"/>
          <p:cNvGrpSpPr>
            <a:grpSpLocks/>
          </p:cNvGrpSpPr>
          <p:nvPr/>
        </p:nvGrpSpPr>
        <p:grpSpPr bwMode="auto">
          <a:xfrm>
            <a:off x="7281863" y="2919408"/>
            <a:ext cx="1262062" cy="485775"/>
            <a:chOff x="6889547" y="4333775"/>
            <a:chExt cx="908751" cy="726547"/>
          </a:xfrm>
        </p:grpSpPr>
        <p:cxnSp>
          <p:nvCxnSpPr>
            <p:cNvPr id="35" name="Соединительная линия уступом 162"/>
            <p:cNvCxnSpPr/>
            <p:nvPr/>
          </p:nvCxnSpPr>
          <p:spPr>
            <a:xfrm rot="10800000" flipV="1">
              <a:off x="7785724" y="4333775"/>
              <a:ext cx="12574" cy="726547"/>
            </a:xfrm>
            <a:prstGeom prst="bentConnector3">
              <a:avLst>
                <a:gd name="adj1" fmla="val 690000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Загнутый угол 35"/>
            <p:cNvSpPr/>
            <p:nvPr/>
          </p:nvSpPr>
          <p:spPr>
            <a:xfrm>
              <a:off x="6889547" y="4459616"/>
              <a:ext cx="104020" cy="270674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sp>
        <p:nvSpPr>
          <p:cNvPr id="37" name="Загнутый угол 36"/>
          <p:cNvSpPr/>
          <p:nvPr/>
        </p:nvSpPr>
        <p:spPr>
          <a:xfrm>
            <a:off x="7285038" y="3795708"/>
            <a:ext cx="142875" cy="179388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800" dirty="0"/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7572375" y="3127371"/>
            <a:ext cx="138588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Свидетельство</a:t>
            </a:r>
          </a:p>
          <a:p>
            <a:pPr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 о рождении</a:t>
            </a: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545288" y="3645024"/>
            <a:ext cx="980594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Свидетельство </a:t>
            </a:r>
          </a:p>
          <a:p>
            <a:pPr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о регистрации </a:t>
            </a:r>
          </a:p>
          <a:p>
            <a:pPr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по месту жительства</a:t>
            </a: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1552541" y="2630482"/>
            <a:ext cx="96364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Свидетельство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о рождении</a:t>
            </a:r>
          </a:p>
        </p:txBody>
      </p:sp>
      <p:grpSp>
        <p:nvGrpSpPr>
          <p:cNvPr id="7" name="Группа 142"/>
          <p:cNvGrpSpPr>
            <a:grpSpLocks/>
          </p:cNvGrpSpPr>
          <p:nvPr/>
        </p:nvGrpSpPr>
        <p:grpSpPr bwMode="auto">
          <a:xfrm>
            <a:off x="5099050" y="3343271"/>
            <a:ext cx="919163" cy="431800"/>
            <a:chOff x="794720" y="3068960"/>
            <a:chExt cx="917920" cy="431906"/>
          </a:xfrm>
        </p:grpSpPr>
        <p:cxnSp>
          <p:nvCxnSpPr>
            <p:cNvPr id="43" name="Прямая со стрелкой 42"/>
            <p:cNvCxnSpPr/>
            <p:nvPr/>
          </p:nvCxnSpPr>
          <p:spPr>
            <a:xfrm flipH="1" flipV="1">
              <a:off x="794720" y="3392890"/>
              <a:ext cx="881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Загнутый угол 43"/>
            <p:cNvSpPr/>
            <p:nvPr/>
          </p:nvSpPr>
          <p:spPr>
            <a:xfrm>
              <a:off x="1268741" y="3321434"/>
              <a:ext cx="144267" cy="179432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831184" y="3213457"/>
              <a:ext cx="881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Загнутый угол 45"/>
            <p:cNvSpPr/>
            <p:nvPr/>
          </p:nvSpPr>
          <p:spPr>
            <a:xfrm>
              <a:off x="1279838" y="3068960"/>
              <a:ext cx="144268" cy="179431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8596338" y="3286124"/>
            <a:ext cx="936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ГУ ИС/ УФМС</a:t>
            </a:r>
          </a:p>
        </p:txBody>
      </p:sp>
      <p:cxnSp>
        <p:nvCxnSpPr>
          <p:cNvPr id="49" name="Соединительная линия уступом 162"/>
          <p:cNvCxnSpPr/>
          <p:nvPr/>
        </p:nvCxnSpPr>
        <p:spPr>
          <a:xfrm rot="5400000" flipH="1">
            <a:off x="7278699" y="3103564"/>
            <a:ext cx="1046162" cy="2411413"/>
          </a:xfrm>
          <a:prstGeom prst="bentConnector4">
            <a:avLst>
              <a:gd name="adj1" fmla="val -4825"/>
              <a:gd name="adj2" fmla="val 1000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8596338" y="3929066"/>
            <a:ext cx="936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ДСЗН/ГУ ГЦЖС</a:t>
            </a:r>
          </a:p>
        </p:txBody>
      </p:sp>
      <p:sp>
        <p:nvSpPr>
          <p:cNvPr id="51" name="Загнутый угол 50"/>
          <p:cNvSpPr/>
          <p:nvPr/>
        </p:nvSpPr>
        <p:spPr>
          <a:xfrm>
            <a:off x="7310454" y="4786322"/>
            <a:ext cx="142875" cy="179387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800" dirty="0"/>
          </a:p>
        </p:txBody>
      </p:sp>
      <p:cxnSp>
        <p:nvCxnSpPr>
          <p:cNvPr id="52" name="Соединительная линия уступом 162"/>
          <p:cNvCxnSpPr/>
          <p:nvPr/>
        </p:nvCxnSpPr>
        <p:spPr>
          <a:xfrm rot="5400000" flipH="1" flipV="1">
            <a:off x="7302500" y="2122483"/>
            <a:ext cx="539750" cy="19431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8596338" y="2643182"/>
            <a:ext cx="936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ЗАГС</a:t>
            </a:r>
          </a:p>
        </p:txBody>
      </p:sp>
      <p:grpSp>
        <p:nvGrpSpPr>
          <p:cNvPr id="8" name="Группа 110"/>
          <p:cNvGrpSpPr>
            <a:grpSpLocks/>
          </p:cNvGrpSpPr>
          <p:nvPr/>
        </p:nvGrpSpPr>
        <p:grpSpPr bwMode="auto">
          <a:xfrm>
            <a:off x="1552783" y="2864749"/>
            <a:ext cx="863600" cy="431800"/>
            <a:chOff x="848436" y="3068960"/>
            <a:chExt cx="864204" cy="431906"/>
          </a:xfrm>
        </p:grpSpPr>
        <p:cxnSp>
          <p:nvCxnSpPr>
            <p:cNvPr id="58" name="Прямая со стрелкой 57"/>
            <p:cNvCxnSpPr/>
            <p:nvPr/>
          </p:nvCxnSpPr>
          <p:spPr>
            <a:xfrm flipH="1">
              <a:off x="848436" y="3392890"/>
              <a:ext cx="82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Загнутый угол 58"/>
            <p:cNvSpPr/>
            <p:nvPr/>
          </p:nvSpPr>
          <p:spPr>
            <a:xfrm>
              <a:off x="1269418" y="3321434"/>
              <a:ext cx="142975" cy="179432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884975" y="3213457"/>
              <a:ext cx="8276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Загнутый угол 60"/>
            <p:cNvSpPr/>
            <p:nvPr/>
          </p:nvSpPr>
          <p:spPr>
            <a:xfrm>
              <a:off x="1280538" y="3068960"/>
              <a:ext cx="144564" cy="179431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grpSp>
        <p:nvGrpSpPr>
          <p:cNvPr id="10" name="Группа 120"/>
          <p:cNvGrpSpPr>
            <a:grpSpLocks/>
          </p:cNvGrpSpPr>
          <p:nvPr/>
        </p:nvGrpSpPr>
        <p:grpSpPr bwMode="auto">
          <a:xfrm>
            <a:off x="1552783" y="4161736"/>
            <a:ext cx="863600" cy="431800"/>
            <a:chOff x="848436" y="3068960"/>
            <a:chExt cx="864204" cy="431906"/>
          </a:xfrm>
        </p:grpSpPr>
        <p:cxnSp>
          <p:nvCxnSpPr>
            <p:cNvPr id="63" name="Прямая со стрелкой 62"/>
            <p:cNvCxnSpPr/>
            <p:nvPr/>
          </p:nvCxnSpPr>
          <p:spPr>
            <a:xfrm flipH="1">
              <a:off x="848436" y="3392890"/>
              <a:ext cx="82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Загнутый угол 63"/>
            <p:cNvSpPr/>
            <p:nvPr/>
          </p:nvSpPr>
          <p:spPr>
            <a:xfrm>
              <a:off x="1269418" y="3321435"/>
              <a:ext cx="142975" cy="179431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884975" y="3213458"/>
              <a:ext cx="8276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Загнутый угол 65"/>
            <p:cNvSpPr/>
            <p:nvPr/>
          </p:nvSpPr>
          <p:spPr>
            <a:xfrm>
              <a:off x="1280538" y="3068960"/>
              <a:ext cx="144564" cy="179432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1075396" y="2058195"/>
            <a:ext cx="152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809596" y="2357430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1081531" y="2913326"/>
            <a:ext cx="153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/>
          <p:nvPr/>
        </p:nvSpPr>
        <p:spPr>
          <a:xfrm>
            <a:off x="816525" y="3224812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1081531" y="4055691"/>
            <a:ext cx="153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Прямоугольник 71"/>
          <p:cNvSpPr/>
          <p:nvPr/>
        </p:nvSpPr>
        <p:spPr>
          <a:xfrm>
            <a:off x="816525" y="4377106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4584700" y="3290883"/>
            <a:ext cx="18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4368180" y="3687162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1146040" y="5041678"/>
            <a:ext cx="153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Прямоугольник 77"/>
          <p:cNvSpPr/>
          <p:nvPr/>
        </p:nvSpPr>
        <p:spPr>
          <a:xfrm>
            <a:off x="881034" y="5357826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524108" y="5060909"/>
            <a:ext cx="1143008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ПФР</a:t>
            </a:r>
          </a:p>
        </p:txBody>
      </p:sp>
      <p:grpSp>
        <p:nvGrpSpPr>
          <p:cNvPr id="12" name="Группа 120"/>
          <p:cNvGrpSpPr>
            <a:grpSpLocks/>
          </p:cNvGrpSpPr>
          <p:nvPr/>
        </p:nvGrpSpPr>
        <p:grpSpPr bwMode="auto">
          <a:xfrm>
            <a:off x="1595414" y="5000636"/>
            <a:ext cx="863600" cy="431800"/>
            <a:chOff x="848436" y="3068960"/>
            <a:chExt cx="864204" cy="431906"/>
          </a:xfrm>
        </p:grpSpPr>
        <p:cxnSp>
          <p:nvCxnSpPr>
            <p:cNvPr id="81" name="Прямая со стрелкой 80"/>
            <p:cNvCxnSpPr/>
            <p:nvPr/>
          </p:nvCxnSpPr>
          <p:spPr>
            <a:xfrm flipH="1">
              <a:off x="848436" y="3392890"/>
              <a:ext cx="8276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Загнутый угол 81"/>
            <p:cNvSpPr/>
            <p:nvPr/>
          </p:nvSpPr>
          <p:spPr>
            <a:xfrm>
              <a:off x="1269417" y="3321435"/>
              <a:ext cx="142975" cy="179431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>
              <a:off x="884974" y="3213458"/>
              <a:ext cx="82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Загнутый угол 83"/>
            <p:cNvSpPr/>
            <p:nvPr/>
          </p:nvSpPr>
          <p:spPr>
            <a:xfrm>
              <a:off x="1280538" y="3068960"/>
              <a:ext cx="144563" cy="179432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1551961" y="4725299"/>
            <a:ext cx="9648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Свидетельство о рождении</a:t>
            </a:r>
          </a:p>
        </p:txBody>
      </p:sp>
      <p:sp>
        <p:nvSpPr>
          <p:cNvPr id="86" name="TextBox 14"/>
          <p:cNvSpPr txBox="1">
            <a:spLocks noChangeArrowheads="1"/>
          </p:cNvSpPr>
          <p:nvPr/>
        </p:nvSpPr>
        <p:spPr bwMode="auto">
          <a:xfrm>
            <a:off x="2452670" y="4786322"/>
            <a:ext cx="135732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Оформление материнского капитала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8540675" y="4718542"/>
            <a:ext cx="936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ПФР</a:t>
            </a:r>
          </a:p>
        </p:txBody>
      </p:sp>
      <p:sp>
        <p:nvSpPr>
          <p:cNvPr id="89" name="TextBox 14"/>
          <p:cNvSpPr txBox="1">
            <a:spLocks noChangeArrowheads="1"/>
          </p:cNvSpPr>
          <p:nvPr/>
        </p:nvSpPr>
        <p:spPr bwMode="auto">
          <a:xfrm>
            <a:off x="8382024" y="4357694"/>
            <a:ext cx="123425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Оформление материнского капитала</a:t>
            </a:r>
          </a:p>
        </p:txBody>
      </p:sp>
      <p:grpSp>
        <p:nvGrpSpPr>
          <p:cNvPr id="21" name="Группа 89"/>
          <p:cNvGrpSpPr/>
          <p:nvPr/>
        </p:nvGrpSpPr>
        <p:grpSpPr>
          <a:xfrm>
            <a:off x="8104764" y="116632"/>
            <a:ext cx="1690092" cy="451369"/>
            <a:chOff x="8049344" y="116632"/>
            <a:chExt cx="1690092" cy="451369"/>
          </a:xfrm>
        </p:grpSpPr>
        <p:sp>
          <p:nvSpPr>
            <p:cNvPr id="91" name="Нашивка 90"/>
            <p:cNvSpPr/>
            <p:nvPr/>
          </p:nvSpPr>
          <p:spPr>
            <a:xfrm>
              <a:off x="9138192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rgbClr val="DB3F33"/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2" name="Нашивка 91"/>
            <p:cNvSpPr/>
            <p:nvPr/>
          </p:nvSpPr>
          <p:spPr>
            <a:xfrm>
              <a:off x="8592250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3" name="Пятиугольник 92"/>
            <p:cNvSpPr/>
            <p:nvPr/>
          </p:nvSpPr>
          <p:spPr>
            <a:xfrm>
              <a:off x="8049344" y="116632"/>
              <a:ext cx="601244" cy="451369"/>
            </a:xfrm>
            <a:prstGeom prst="homePlate">
              <a:avLst>
                <a:gd name="adj" fmla="val 14595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200471" y="785794"/>
            <a:ext cx="4002005" cy="86793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6350" lvl="1">
              <a:lnSpc>
                <a:spcPct val="9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Arial"/>
              </a:rPr>
              <a:t>При рождении ребенка родители  будут избавлены от необходимости объезжать службы «одного окна», размещенные по территории округа и района …</a:t>
            </a:r>
            <a:endParaRPr lang="ru-RU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418633" y="1000108"/>
            <a:ext cx="5487367" cy="480131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6350" lvl="1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/>
              </a:rPr>
              <a:t>… </a:t>
            </a:r>
            <a:r>
              <a:rPr lang="ru-RU" sz="14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/>
              </a:rPr>
              <a:t>им достаточно прийти в МФЦ и в </a:t>
            </a:r>
            <a:r>
              <a:rPr lang="ru-RU" sz="1400" b="1" dirty="0" smtClean="0">
                <a:solidFill>
                  <a:schemeClr val="tx2"/>
                </a:solidFill>
                <a:latin typeface="Arial"/>
              </a:rPr>
              <a:t>едином месте решить свой вопрос</a:t>
            </a:r>
            <a:endParaRPr lang="ru-RU" sz="1400" b="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03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7199" y="6080596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4167182" y="1357298"/>
            <a:ext cx="0" cy="459105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38092" y="5857892"/>
            <a:ext cx="3786214" cy="630472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Время на подачу документов: </a:t>
            </a:r>
            <a:r>
              <a:rPr lang="en-US" sz="1200" b="1" dirty="0" smtClean="0">
                <a:solidFill>
                  <a:srgbClr val="C00000"/>
                </a:solidFill>
              </a:rPr>
              <a:t>4</a:t>
            </a:r>
            <a:r>
              <a:rPr lang="ru-RU" sz="1200" b="1" dirty="0" smtClean="0">
                <a:solidFill>
                  <a:srgbClr val="C00000"/>
                </a:solidFill>
              </a:rPr>
              <a:t> дня (32 часа)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5400000">
            <a:off x="3963462" y="6191136"/>
            <a:ext cx="394900" cy="139034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376492" y="5857892"/>
            <a:ext cx="4557290" cy="630472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Время на подачу документов: </a:t>
            </a:r>
            <a:r>
              <a:rPr lang="ru-RU" sz="1200" b="1" dirty="0" smtClean="0">
                <a:solidFill>
                  <a:srgbClr val="C00000"/>
                </a:solidFill>
              </a:rPr>
              <a:t>30 мин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339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Жизненная ситуация «Выход на пенсию»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41320" y="2488926"/>
            <a:ext cx="972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rgbClr val="1F497D">
                    <a:lumMod val="50000"/>
                  </a:srgbClr>
                </a:solidFill>
              </a:rPr>
              <a:t>ПФ РФ</a:t>
            </a:r>
            <a:endParaRPr lang="ru-RU" sz="8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512626" y="2846116"/>
            <a:ext cx="90049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latin typeface="+mj-lt"/>
              </a:rPr>
              <a:t>Пенсионное удостоверение</a:t>
            </a:r>
            <a:endParaRPr lang="ru-RU" sz="800" dirty="0">
              <a:latin typeface="+mj-lt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381232" y="3286124"/>
            <a:ext cx="12239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latin typeface="+mj-lt"/>
              </a:rPr>
              <a:t>Предоставление льгот на оплату коммунальных услуг</a:t>
            </a:r>
            <a:endParaRPr lang="ru-RU" sz="800" dirty="0"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52670" y="3714752"/>
            <a:ext cx="972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ГУ </a:t>
            </a:r>
            <a:r>
              <a:rPr lang="ru-RU" sz="800" b="1" dirty="0" smtClean="0">
                <a:solidFill>
                  <a:srgbClr val="1F497D">
                    <a:lumMod val="50000"/>
                  </a:srgbClr>
                </a:solidFill>
              </a:rPr>
              <a:t>ИС</a:t>
            </a:r>
            <a:endParaRPr lang="ru-RU" sz="8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2670" y="4929198"/>
            <a:ext cx="972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rgbClr val="1F497D">
                    <a:lumMod val="50000"/>
                  </a:srgbClr>
                </a:solidFill>
              </a:rPr>
              <a:t>ГУ </a:t>
            </a: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ГЦЖС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381232" y="4572008"/>
            <a:ext cx="118903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Назначение выплат / компенсации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29889" y="3129066"/>
            <a:ext cx="1044116" cy="400716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rgbClr val="1F497D">
                    <a:lumMod val="50000"/>
                  </a:srgbClr>
                </a:solidFill>
              </a:rPr>
              <a:t>МФЦ </a:t>
            </a:r>
            <a:endParaRPr lang="ru-RU" sz="8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178803" y="2934646"/>
            <a:ext cx="152876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Предоставление льгот на оплату коммунальных услуг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8296467" y="3604253"/>
            <a:ext cx="129826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Назначение выплат / компенсации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8135938" y="2357430"/>
            <a:ext cx="1770062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Назначение</a:t>
            </a:r>
            <a:r>
              <a:rPr lang="ru-RU" sz="700" dirty="0">
                <a:latin typeface="+mj-lt"/>
              </a:rPr>
              <a:t> пенсий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10190" y="2332797"/>
            <a:ext cx="4397375" cy="2525079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800" dirty="0"/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327245" y="2332797"/>
            <a:ext cx="120015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latin typeface="+mj-lt"/>
              </a:rPr>
              <a:t>Назначение </a:t>
            </a:r>
            <a:r>
              <a:rPr lang="ru-RU" sz="800" dirty="0">
                <a:latin typeface="+mj-lt"/>
              </a:rPr>
              <a:t>пенсий 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523976" y="4572008"/>
            <a:ext cx="93543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Пенсионное удостоверение</a:t>
            </a:r>
          </a:p>
        </p:txBody>
      </p:sp>
      <p:grpSp>
        <p:nvGrpSpPr>
          <p:cNvPr id="4" name="Группа 115"/>
          <p:cNvGrpSpPr>
            <a:grpSpLocks/>
          </p:cNvGrpSpPr>
          <p:nvPr/>
        </p:nvGrpSpPr>
        <p:grpSpPr bwMode="auto">
          <a:xfrm>
            <a:off x="1469995" y="2416810"/>
            <a:ext cx="863600" cy="431800"/>
            <a:chOff x="848436" y="3068960"/>
            <a:chExt cx="864204" cy="431906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H="1">
              <a:off x="848436" y="3392890"/>
              <a:ext cx="82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Загнутый угол 28"/>
            <p:cNvSpPr/>
            <p:nvPr/>
          </p:nvSpPr>
          <p:spPr>
            <a:xfrm>
              <a:off x="1269418" y="3321435"/>
              <a:ext cx="142975" cy="179431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884975" y="3213458"/>
              <a:ext cx="8276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Загнутый угол 30"/>
            <p:cNvSpPr/>
            <p:nvPr/>
          </p:nvSpPr>
          <p:spPr>
            <a:xfrm>
              <a:off x="1280538" y="3068960"/>
              <a:ext cx="144564" cy="179432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cxnSp>
        <p:nvCxnSpPr>
          <p:cNvPr id="35" name="Соединительная линия уступом 162"/>
          <p:cNvCxnSpPr/>
          <p:nvPr/>
        </p:nvCxnSpPr>
        <p:spPr bwMode="auto">
          <a:xfrm rot="10800000" flipV="1">
            <a:off x="8448677" y="2698991"/>
            <a:ext cx="17463" cy="576000"/>
          </a:xfrm>
          <a:prstGeom prst="bentConnector3">
            <a:avLst>
              <a:gd name="adj1" fmla="val 69000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1523976" y="3286124"/>
            <a:ext cx="971929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Пенсионное </a:t>
            </a:r>
            <a:r>
              <a:rPr lang="ru-RU" sz="800" dirty="0" smtClean="0">
                <a:latin typeface="+mj-lt"/>
              </a:rPr>
              <a:t>удостоверение</a:t>
            </a:r>
            <a:endParaRPr lang="ru-RU" sz="800" dirty="0">
              <a:latin typeface="+mj-lt"/>
            </a:endParaRPr>
          </a:p>
        </p:txBody>
      </p:sp>
      <p:grpSp>
        <p:nvGrpSpPr>
          <p:cNvPr id="5" name="Группа 142"/>
          <p:cNvGrpSpPr>
            <a:grpSpLocks/>
          </p:cNvGrpSpPr>
          <p:nvPr/>
        </p:nvGrpSpPr>
        <p:grpSpPr bwMode="auto">
          <a:xfrm>
            <a:off x="5021265" y="3128956"/>
            <a:ext cx="919163" cy="431800"/>
            <a:chOff x="794720" y="3068960"/>
            <a:chExt cx="917920" cy="431906"/>
          </a:xfrm>
        </p:grpSpPr>
        <p:cxnSp>
          <p:nvCxnSpPr>
            <p:cNvPr id="43" name="Прямая со стрелкой 42"/>
            <p:cNvCxnSpPr/>
            <p:nvPr/>
          </p:nvCxnSpPr>
          <p:spPr>
            <a:xfrm flipH="1" flipV="1">
              <a:off x="794720" y="3392890"/>
              <a:ext cx="881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Загнутый угол 43"/>
            <p:cNvSpPr/>
            <p:nvPr/>
          </p:nvSpPr>
          <p:spPr>
            <a:xfrm>
              <a:off x="1268741" y="3321434"/>
              <a:ext cx="144267" cy="179432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831184" y="3213457"/>
              <a:ext cx="881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Загнутый угол 45"/>
            <p:cNvSpPr/>
            <p:nvPr/>
          </p:nvSpPr>
          <p:spPr>
            <a:xfrm>
              <a:off x="1279838" y="3068960"/>
              <a:ext cx="144268" cy="179431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8475184" y="3189405"/>
            <a:ext cx="936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ГУ </a:t>
            </a:r>
            <a:r>
              <a:rPr lang="ru-RU" sz="800" b="1" dirty="0" smtClean="0">
                <a:solidFill>
                  <a:srgbClr val="1F497D">
                    <a:lumMod val="50000"/>
                  </a:srgbClr>
                </a:solidFill>
              </a:rPr>
              <a:t>ИС</a:t>
            </a:r>
            <a:endParaRPr lang="ru-RU" sz="800" b="1" dirty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49" name="Соединительная линия уступом 162"/>
          <p:cNvCxnSpPr>
            <a:stCxn id="50" idx="2"/>
            <a:endCxn id="17" idx="2"/>
          </p:cNvCxnSpPr>
          <p:nvPr/>
        </p:nvCxnSpPr>
        <p:spPr>
          <a:xfrm rot="5400000" flipH="1">
            <a:off x="7442881" y="2638849"/>
            <a:ext cx="609369" cy="2391237"/>
          </a:xfrm>
          <a:prstGeom prst="bentConnector3">
            <a:avLst>
              <a:gd name="adj1" fmla="val -375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8475184" y="3815151"/>
            <a:ext cx="936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 smtClean="0">
                <a:solidFill>
                  <a:srgbClr val="1F497D">
                    <a:lumMod val="50000"/>
                  </a:srgbClr>
                </a:solidFill>
              </a:rPr>
              <a:t>ГУ </a:t>
            </a: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ГЦЖС</a:t>
            </a:r>
          </a:p>
        </p:txBody>
      </p:sp>
      <p:sp>
        <p:nvSpPr>
          <p:cNvPr id="51" name="Загнутый угол 50"/>
          <p:cNvSpPr/>
          <p:nvPr/>
        </p:nvSpPr>
        <p:spPr>
          <a:xfrm>
            <a:off x="7771062" y="4293096"/>
            <a:ext cx="142875" cy="179387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800" dirty="0"/>
          </a:p>
        </p:txBody>
      </p:sp>
      <p:cxnSp>
        <p:nvCxnSpPr>
          <p:cNvPr id="52" name="Соединительная линия уступом 162"/>
          <p:cNvCxnSpPr/>
          <p:nvPr/>
        </p:nvCxnSpPr>
        <p:spPr>
          <a:xfrm rot="5400000" flipH="1" flipV="1">
            <a:off x="7224715" y="1908168"/>
            <a:ext cx="539750" cy="19431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8475184" y="2536779"/>
            <a:ext cx="936000" cy="3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1F497D">
                    <a:lumMod val="50000"/>
                  </a:srgbClr>
                </a:solidFill>
              </a:rPr>
              <a:t>ПФ РФ</a:t>
            </a:r>
          </a:p>
        </p:txBody>
      </p:sp>
      <p:grpSp>
        <p:nvGrpSpPr>
          <p:cNvPr id="6" name="Группа 110"/>
          <p:cNvGrpSpPr>
            <a:grpSpLocks/>
          </p:cNvGrpSpPr>
          <p:nvPr/>
        </p:nvGrpSpPr>
        <p:grpSpPr bwMode="auto">
          <a:xfrm>
            <a:off x="1523976" y="3571876"/>
            <a:ext cx="863600" cy="431800"/>
            <a:chOff x="848436" y="3068960"/>
            <a:chExt cx="864204" cy="431906"/>
          </a:xfrm>
        </p:grpSpPr>
        <p:cxnSp>
          <p:nvCxnSpPr>
            <p:cNvPr id="58" name="Прямая со стрелкой 57"/>
            <p:cNvCxnSpPr/>
            <p:nvPr/>
          </p:nvCxnSpPr>
          <p:spPr>
            <a:xfrm flipH="1">
              <a:off x="848436" y="3392890"/>
              <a:ext cx="82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Загнутый угол 58"/>
            <p:cNvSpPr/>
            <p:nvPr/>
          </p:nvSpPr>
          <p:spPr>
            <a:xfrm>
              <a:off x="1269418" y="3321434"/>
              <a:ext cx="142975" cy="179432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884975" y="3213457"/>
              <a:ext cx="8276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Загнутый угол 60"/>
            <p:cNvSpPr/>
            <p:nvPr/>
          </p:nvSpPr>
          <p:spPr>
            <a:xfrm>
              <a:off x="1280538" y="3068960"/>
              <a:ext cx="144564" cy="179431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grpSp>
        <p:nvGrpSpPr>
          <p:cNvPr id="7" name="Группа 120"/>
          <p:cNvGrpSpPr>
            <a:grpSpLocks/>
          </p:cNvGrpSpPr>
          <p:nvPr/>
        </p:nvGrpSpPr>
        <p:grpSpPr bwMode="auto">
          <a:xfrm>
            <a:off x="1481345" y="4857876"/>
            <a:ext cx="863600" cy="431800"/>
            <a:chOff x="848436" y="3068960"/>
            <a:chExt cx="864204" cy="431906"/>
          </a:xfrm>
        </p:grpSpPr>
        <p:cxnSp>
          <p:nvCxnSpPr>
            <p:cNvPr id="63" name="Прямая со стрелкой 62"/>
            <p:cNvCxnSpPr/>
            <p:nvPr/>
          </p:nvCxnSpPr>
          <p:spPr>
            <a:xfrm flipH="1">
              <a:off x="848436" y="3392890"/>
              <a:ext cx="82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Загнутый угол 63"/>
            <p:cNvSpPr/>
            <p:nvPr/>
          </p:nvSpPr>
          <p:spPr>
            <a:xfrm>
              <a:off x="1269418" y="3321435"/>
              <a:ext cx="142975" cy="179431"/>
            </a:xfrm>
            <a:prstGeom prst="foldedCorner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884975" y="3213458"/>
              <a:ext cx="8276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Загнутый угол 65"/>
            <p:cNvSpPr/>
            <p:nvPr/>
          </p:nvSpPr>
          <p:spPr>
            <a:xfrm>
              <a:off x="1280538" y="3068960"/>
              <a:ext cx="144564" cy="179432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sz="800" dirty="0"/>
            </a:p>
          </p:txBody>
        </p:sp>
      </p:grp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999537" y="2524760"/>
            <a:ext cx="152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733737" y="2823995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1010093" y="3556268"/>
            <a:ext cx="1539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/>
          <p:nvPr/>
        </p:nvSpPr>
        <p:spPr>
          <a:xfrm>
            <a:off x="745087" y="3867754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1010093" y="4751831"/>
            <a:ext cx="153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Прямоугольник 71"/>
          <p:cNvSpPr/>
          <p:nvPr/>
        </p:nvSpPr>
        <p:spPr>
          <a:xfrm>
            <a:off x="745087" y="5073246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 cstate="print"/>
          <a:srcRect b="12299"/>
          <a:stretch>
            <a:fillRect/>
          </a:stretch>
        </p:blipFill>
        <p:spPr bwMode="auto">
          <a:xfrm>
            <a:off x="4506915" y="3076568"/>
            <a:ext cx="18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4290395" y="3472847"/>
            <a:ext cx="68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Заявитель</a:t>
            </a:r>
          </a:p>
        </p:txBody>
      </p:sp>
      <p:grpSp>
        <p:nvGrpSpPr>
          <p:cNvPr id="8" name="Группа 89"/>
          <p:cNvGrpSpPr/>
          <p:nvPr/>
        </p:nvGrpSpPr>
        <p:grpSpPr>
          <a:xfrm>
            <a:off x="8104764" y="116632"/>
            <a:ext cx="1690092" cy="451369"/>
            <a:chOff x="8049344" y="116632"/>
            <a:chExt cx="1690092" cy="451369"/>
          </a:xfrm>
        </p:grpSpPr>
        <p:sp>
          <p:nvSpPr>
            <p:cNvPr id="91" name="Нашивка 90"/>
            <p:cNvSpPr/>
            <p:nvPr/>
          </p:nvSpPr>
          <p:spPr>
            <a:xfrm>
              <a:off x="9138192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rgbClr val="DB3F33"/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2" name="Нашивка 91"/>
            <p:cNvSpPr/>
            <p:nvPr/>
          </p:nvSpPr>
          <p:spPr>
            <a:xfrm>
              <a:off x="8592250" y="116632"/>
              <a:ext cx="601244" cy="451369"/>
            </a:xfrm>
            <a:prstGeom prst="chevron">
              <a:avLst>
                <a:gd name="adj" fmla="val 145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3" name="Пятиугольник 92"/>
            <p:cNvSpPr/>
            <p:nvPr/>
          </p:nvSpPr>
          <p:spPr>
            <a:xfrm>
              <a:off x="8049344" y="116632"/>
              <a:ext cx="601244" cy="451369"/>
            </a:xfrm>
            <a:prstGeom prst="homePlate">
              <a:avLst>
                <a:gd name="adj" fmla="val 14595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outerShdw blurRad="40000" dist="127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defTabSz="912813"/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166654" y="785794"/>
            <a:ext cx="3929090" cy="86793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6350" lvl="1">
              <a:lnSpc>
                <a:spcPct val="9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Arial"/>
              </a:rPr>
              <a:t>При выходе на пенсию граждане избавлены </a:t>
            </a:r>
            <a:r>
              <a:rPr lang="ru-RU" sz="1400" b="1" dirty="0">
                <a:solidFill>
                  <a:schemeClr val="tx2"/>
                </a:solidFill>
                <a:latin typeface="Arial"/>
              </a:rPr>
              <a:t>от необходимости объезжать </a:t>
            </a:r>
            <a:r>
              <a:rPr lang="ru-RU" sz="1400" b="1" dirty="0" smtClean="0">
                <a:solidFill>
                  <a:schemeClr val="tx2"/>
                </a:solidFill>
                <a:latin typeface="Arial"/>
              </a:rPr>
              <a:t>службы </a:t>
            </a:r>
            <a:r>
              <a:rPr lang="ru-RU" sz="1400" b="1" dirty="0">
                <a:solidFill>
                  <a:schemeClr val="tx2"/>
                </a:solidFill>
                <a:latin typeface="Arial"/>
              </a:rPr>
              <a:t>«одного окна», </a:t>
            </a:r>
            <a:r>
              <a:rPr lang="ru-RU" sz="1400" b="1" dirty="0" smtClean="0">
                <a:solidFill>
                  <a:schemeClr val="tx2"/>
                </a:solidFill>
                <a:latin typeface="Arial"/>
              </a:rPr>
              <a:t>размещенные по территории округа и района …</a:t>
            </a:r>
            <a:endParaRPr lang="ru-RU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418633" y="857232"/>
            <a:ext cx="5487367" cy="480131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6350" lvl="1">
              <a:lnSpc>
                <a:spcPct val="90000"/>
              </a:lnSpc>
            </a:pPr>
            <a:r>
              <a:rPr lang="ru-RU" sz="1400" b="1" dirty="0">
                <a:solidFill>
                  <a:schemeClr val="tx2"/>
                </a:solidFill>
                <a:latin typeface="Arial"/>
              </a:rPr>
              <a:t>… теперь им достаточно прийти в МФЦ и в </a:t>
            </a:r>
            <a:r>
              <a:rPr lang="ru-RU" sz="1400" b="1" dirty="0" smtClean="0">
                <a:solidFill>
                  <a:schemeClr val="tx2"/>
                </a:solidFill>
                <a:latin typeface="Arial"/>
              </a:rPr>
              <a:t>едином месте решить свой вопрос</a:t>
            </a:r>
            <a:endParaRPr lang="ru-RU" sz="1400" b="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03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7199" y="6080596"/>
            <a:ext cx="6842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14"/>
          <p:cNvSpPr txBox="1">
            <a:spLocks noChangeArrowheads="1"/>
          </p:cNvSpPr>
          <p:nvPr/>
        </p:nvSpPr>
        <p:spPr bwMode="auto">
          <a:xfrm>
            <a:off x="1584064" y="2060298"/>
            <a:ext cx="8640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latin typeface="+mj-lt"/>
              </a:rPr>
              <a:t>Заявление о назначении пенсии</a:t>
            </a:r>
            <a:endParaRPr lang="ru-RU" sz="800" dirty="0">
              <a:latin typeface="+mj-lt"/>
            </a:endParaRPr>
          </a:p>
        </p:txBody>
      </p:sp>
      <p:sp>
        <p:nvSpPr>
          <p:cNvPr id="95" name="TextBox 14"/>
          <p:cNvSpPr txBox="1">
            <a:spLocks noChangeArrowheads="1"/>
          </p:cNvSpPr>
          <p:nvPr/>
        </p:nvSpPr>
        <p:spPr bwMode="auto">
          <a:xfrm>
            <a:off x="1552179" y="5303511"/>
            <a:ext cx="8640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latin typeface="+mj-lt"/>
              </a:rPr>
              <a:t>Извещение о предоставлении жилищной субсидии</a:t>
            </a:r>
            <a:endParaRPr lang="ru-RU" sz="800" dirty="0">
              <a:latin typeface="+mj-lt"/>
            </a:endParaRPr>
          </a:p>
        </p:txBody>
      </p:sp>
      <p:sp>
        <p:nvSpPr>
          <p:cNvPr id="100" name="TextBox 14"/>
          <p:cNvSpPr txBox="1">
            <a:spLocks noChangeArrowheads="1"/>
          </p:cNvSpPr>
          <p:nvPr/>
        </p:nvSpPr>
        <p:spPr bwMode="auto">
          <a:xfrm>
            <a:off x="1523976" y="4000504"/>
            <a:ext cx="103507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800" dirty="0" smtClean="0">
                <a:latin typeface="+mj-lt"/>
              </a:rPr>
              <a:t>Назначение скидки/ оформление льгот</a:t>
            </a:r>
            <a:endParaRPr lang="ru-RU" sz="800" dirty="0">
              <a:latin typeface="+mj-lt"/>
            </a:endParaRPr>
          </a:p>
        </p:txBody>
      </p:sp>
      <p:cxnSp>
        <p:nvCxnSpPr>
          <p:cNvPr id="101" name="Соединительная линия уступом 162"/>
          <p:cNvCxnSpPr/>
          <p:nvPr/>
        </p:nvCxnSpPr>
        <p:spPr bwMode="auto">
          <a:xfrm rot="10800000" flipV="1">
            <a:off x="8448677" y="2698991"/>
            <a:ext cx="17463" cy="1224000"/>
          </a:xfrm>
          <a:prstGeom prst="bentConnector3">
            <a:avLst>
              <a:gd name="adj1" fmla="val 69000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нутый угол 35"/>
          <p:cNvSpPr/>
          <p:nvPr/>
        </p:nvSpPr>
        <p:spPr bwMode="auto">
          <a:xfrm>
            <a:off x="7204078" y="2789231"/>
            <a:ext cx="144462" cy="180975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800" dirty="0"/>
          </a:p>
        </p:txBody>
      </p:sp>
      <p:cxnSp>
        <p:nvCxnSpPr>
          <p:cNvPr id="112" name="Соединительная линия уступом 162"/>
          <p:cNvCxnSpPr>
            <a:stCxn id="48" idx="3"/>
            <a:endCxn id="17" idx="2"/>
          </p:cNvCxnSpPr>
          <p:nvPr/>
        </p:nvCxnSpPr>
        <p:spPr>
          <a:xfrm flipH="1">
            <a:off x="6551947" y="3351405"/>
            <a:ext cx="2859237" cy="178377"/>
          </a:xfrm>
          <a:prstGeom prst="bentConnector4">
            <a:avLst>
              <a:gd name="adj1" fmla="val -7995"/>
              <a:gd name="adj2" fmla="val 7706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7303864" y="2755528"/>
            <a:ext cx="984703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800" dirty="0">
                <a:latin typeface="+mj-lt"/>
              </a:rPr>
              <a:t>Пенсионное удостоверение</a:t>
            </a:r>
          </a:p>
        </p:txBody>
      </p:sp>
      <p:sp>
        <p:nvSpPr>
          <p:cNvPr id="119" name="Загнутый угол 118"/>
          <p:cNvSpPr/>
          <p:nvPr/>
        </p:nvSpPr>
        <p:spPr>
          <a:xfrm>
            <a:off x="8388282" y="4617765"/>
            <a:ext cx="142875" cy="179387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800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4160912" y="1400175"/>
            <a:ext cx="0" cy="459105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380968" y="5929330"/>
            <a:ext cx="3491913" cy="559034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Время на подачу документов: </a:t>
            </a:r>
            <a:r>
              <a:rPr lang="ru-RU" sz="1200" b="1" dirty="0" smtClean="0">
                <a:solidFill>
                  <a:srgbClr val="C00000"/>
                </a:solidFill>
              </a:rPr>
              <a:t>3 дня (24 часа)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82" name="Равнобедренный треугольник 81"/>
          <p:cNvSpPr/>
          <p:nvPr/>
        </p:nvSpPr>
        <p:spPr>
          <a:xfrm rot="5400000">
            <a:off x="3963462" y="6191136"/>
            <a:ext cx="394900" cy="139034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376492" y="5929330"/>
            <a:ext cx="4557290" cy="559034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Время на подачу документов: </a:t>
            </a:r>
            <a:r>
              <a:rPr lang="ru-RU" sz="1200" b="1" dirty="0" smtClean="0">
                <a:solidFill>
                  <a:srgbClr val="C00000"/>
                </a:solidFill>
              </a:rPr>
              <a:t>30 мин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728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20" y="0"/>
            <a:ext cx="9001188" cy="620688"/>
          </a:xfrm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Некоторые, наиболее типичные «жизненные ситуации», которые москвичи легко решат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15739" y="1708143"/>
            <a:ext cx="2037395" cy="649288"/>
            <a:chOff x="3915188" y="2656036"/>
            <a:chExt cx="2037990" cy="648503"/>
          </a:xfrm>
        </p:grpSpPr>
        <p:sp>
          <p:nvSpPr>
            <p:cNvPr id="6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3944403" y="2656036"/>
              <a:ext cx="2008775" cy="648503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У меня родился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ребёнок. 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Мои права.</a:t>
              </a:r>
            </a:p>
          </p:txBody>
        </p:sp>
        <p:pic>
          <p:nvPicPr>
            <p:cNvPr id="7" name="Рисунок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15188" y="2662373"/>
              <a:ext cx="251516" cy="25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738554" y="2500306"/>
            <a:ext cx="2428892" cy="928694"/>
            <a:chOff x="3942809" y="3240007"/>
            <a:chExt cx="2018303" cy="741352"/>
          </a:xfrm>
        </p:grpSpPr>
        <p:sp>
          <p:nvSpPr>
            <p:cNvPr id="9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3952337" y="3260644"/>
              <a:ext cx="2008775" cy="720715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Хочу усыновить ребёнка. 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Как это сделать.</a:t>
              </a:r>
            </a:p>
          </p:txBody>
        </p:sp>
        <p:pic>
          <p:nvPicPr>
            <p:cNvPr id="10" name="Рисунок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42809" y="3240007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738554" y="3571875"/>
            <a:ext cx="2428892" cy="1214443"/>
            <a:chOff x="3942809" y="4078558"/>
            <a:chExt cx="2018303" cy="742944"/>
          </a:xfrm>
        </p:grpSpPr>
        <p:sp>
          <p:nvSpPr>
            <p:cNvPr id="12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3952337" y="4102009"/>
              <a:ext cx="2008775" cy="719493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Хочу устроить ребёнка в образовательное учреждение. Что для этого нужно.</a:t>
              </a:r>
            </a:p>
          </p:txBody>
        </p:sp>
        <p:pic>
          <p:nvPicPr>
            <p:cNvPr id="13" name="Рисунок 2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42809" y="4078558"/>
              <a:ext cx="218017" cy="21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3937006" y="4887927"/>
            <a:ext cx="2087565" cy="969965"/>
            <a:chOff x="3936406" y="4905675"/>
            <a:chExt cx="2088234" cy="683565"/>
          </a:xfrm>
        </p:grpSpPr>
        <p:sp>
          <p:nvSpPr>
            <p:cNvPr id="15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4015808" y="4942153"/>
              <a:ext cx="2008832" cy="647087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Мы – многодетная семья. 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Наши права, льготы.</a:t>
              </a:r>
            </a:p>
          </p:txBody>
        </p:sp>
        <p:pic>
          <p:nvPicPr>
            <p:cNvPr id="16" name="Рисунок 2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406" y="4905675"/>
              <a:ext cx="222315" cy="222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238884" y="1857364"/>
            <a:ext cx="1515204" cy="757237"/>
            <a:chOff x="6238857" y="2672287"/>
            <a:chExt cx="1514922" cy="757239"/>
          </a:xfrm>
        </p:grpSpPr>
        <p:sp>
          <p:nvSpPr>
            <p:cNvPr id="18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6247521" y="2708799"/>
              <a:ext cx="1506258" cy="720727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Мне нужен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паспорт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гражданина РФ.</a:t>
              </a:r>
            </a:p>
          </p:txBody>
        </p:sp>
        <p:pic>
          <p:nvPicPr>
            <p:cNvPr id="19" name="Рисунок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38857" y="2672287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6238884" y="2954327"/>
            <a:ext cx="1511300" cy="817563"/>
            <a:chOff x="6116794" y="3474090"/>
            <a:chExt cx="1511462" cy="817397"/>
          </a:xfrm>
        </p:grpSpPr>
        <p:sp>
          <p:nvSpPr>
            <p:cNvPr id="21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6116794" y="3499485"/>
              <a:ext cx="1511462" cy="792002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Инвалидность.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 Мои права.</a:t>
              </a:r>
            </a:p>
          </p:txBody>
        </p:sp>
        <p:pic>
          <p:nvPicPr>
            <p:cNvPr id="22" name="Рисунок 3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4541" y="3474090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6238885" y="3954452"/>
            <a:ext cx="1643073" cy="1046184"/>
            <a:chOff x="6184884" y="4473627"/>
            <a:chExt cx="1521226" cy="755821"/>
          </a:xfrm>
        </p:grpSpPr>
        <p:sp>
          <p:nvSpPr>
            <p:cNvPr id="24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6194411" y="4508560"/>
              <a:ext cx="1511699" cy="720888"/>
            </a:xfrm>
            <a:prstGeom prst="roundRect">
              <a:avLst>
                <a:gd name="adj" fmla="val 13766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Что необходимо оформить в случае смерти человека.</a:t>
              </a:r>
            </a:p>
          </p:txBody>
        </p:sp>
        <p:pic>
          <p:nvPicPr>
            <p:cNvPr id="25" name="Рисунок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84884" y="4473627"/>
              <a:ext cx="198421" cy="198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7915306" y="2028821"/>
            <a:ext cx="1538288" cy="757237"/>
            <a:chOff x="7869236" y="2672287"/>
            <a:chExt cx="1537669" cy="757239"/>
          </a:xfrm>
        </p:grpSpPr>
        <p:sp>
          <p:nvSpPr>
            <p:cNvPr id="27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7896213" y="2708799"/>
              <a:ext cx="1510692" cy="720727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Выход на пенсию. 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Мои права.</a:t>
              </a:r>
            </a:p>
          </p:txBody>
        </p:sp>
        <p:pic>
          <p:nvPicPr>
            <p:cNvPr id="28" name="Рисунок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9236" y="2672287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7986744" y="2928934"/>
            <a:ext cx="1538288" cy="817561"/>
            <a:chOff x="7869236" y="3448703"/>
            <a:chExt cx="1537669" cy="817395"/>
          </a:xfrm>
        </p:grpSpPr>
        <p:sp>
          <p:nvSpPr>
            <p:cNvPr id="30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7896213" y="3474096"/>
              <a:ext cx="1510692" cy="792002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Хочу оформить заграничный паспорт.</a:t>
              </a:r>
            </a:p>
          </p:txBody>
        </p:sp>
        <p:pic>
          <p:nvPicPr>
            <p:cNvPr id="31" name="Рисунок 3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9236" y="3448703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7986744" y="3954452"/>
            <a:ext cx="1538288" cy="755650"/>
            <a:chOff x="7797827" y="4473627"/>
            <a:chExt cx="1537669" cy="755186"/>
          </a:xfrm>
        </p:grpSpPr>
        <p:sp>
          <p:nvSpPr>
            <p:cNvPr id="33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7824804" y="4510118"/>
              <a:ext cx="1510692" cy="718695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Хочу уплатить налоги. </a:t>
              </a:r>
            </a:p>
          </p:txBody>
        </p:sp>
        <p:pic>
          <p:nvPicPr>
            <p:cNvPr id="34" name="Рисунок 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97827" y="4473627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2024042" y="1884357"/>
            <a:ext cx="1622425" cy="758825"/>
            <a:chOff x="2106980" y="2529411"/>
            <a:chExt cx="1621884" cy="758510"/>
          </a:xfrm>
        </p:grpSpPr>
        <p:sp>
          <p:nvSpPr>
            <p:cNvPr id="36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2146654" y="2565908"/>
              <a:ext cx="1582210" cy="722013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Каким 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образом оформить приватизацию квартиры . 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06980" y="2529411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2012940" y="2798770"/>
            <a:ext cx="1654176" cy="1058858"/>
            <a:chOff x="1953022" y="3234710"/>
            <a:chExt cx="1653624" cy="1057412"/>
          </a:xfrm>
        </p:grpSpPr>
        <p:sp>
          <p:nvSpPr>
            <p:cNvPr id="39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2024436" y="3306051"/>
              <a:ext cx="1582210" cy="986071"/>
            </a:xfrm>
            <a:prstGeom prst="roundRect">
              <a:avLst>
                <a:gd name="adj" fmla="val 13762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Хочу сделать перепланировку в квартире. 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Что для этого требуется.</a:t>
              </a:r>
            </a:p>
          </p:txBody>
        </p:sp>
        <p:pic>
          <p:nvPicPr>
            <p:cNvPr id="40" name="Рисунок 3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53022" y="3234710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1881166" y="3994480"/>
            <a:ext cx="1785951" cy="1149032"/>
            <a:chOff x="2025663" y="4495186"/>
            <a:chExt cx="1577036" cy="734262"/>
          </a:xfrm>
        </p:grpSpPr>
        <p:sp>
          <p:nvSpPr>
            <p:cNvPr id="42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2146653" y="4508560"/>
              <a:ext cx="1456046" cy="720888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Хочу купить/продать квартиру. Что необходимо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</a:b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оформить.</a:t>
              </a:r>
            </a:p>
          </p:txBody>
        </p:sp>
        <p:pic>
          <p:nvPicPr>
            <p:cNvPr id="43" name="Рисунок 3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5663" y="4495186"/>
              <a:ext cx="234092" cy="17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309530" y="1885945"/>
            <a:ext cx="1512887" cy="757237"/>
            <a:chOff x="522940" y="2529411"/>
            <a:chExt cx="1512841" cy="757239"/>
          </a:xfrm>
        </p:grpSpPr>
        <p:sp>
          <p:nvSpPr>
            <p:cNvPr id="45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524527" y="2565923"/>
              <a:ext cx="1511254" cy="720727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Как  улучшить жилищные условия.</a:t>
              </a:r>
            </a:p>
          </p:txBody>
        </p:sp>
        <p:pic>
          <p:nvPicPr>
            <p:cNvPr id="46" name="Рисунок 3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2940" y="2529411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238092" y="2779078"/>
            <a:ext cx="1727233" cy="1136427"/>
            <a:chOff x="310233" y="3460321"/>
            <a:chExt cx="1726818" cy="831801"/>
          </a:xfrm>
        </p:grpSpPr>
        <p:sp>
          <p:nvSpPr>
            <p:cNvPr id="48" name="Скругленный прямоугольник 47"/>
            <p:cNvSpPr>
              <a:spLocks noChangeArrowheads="1"/>
            </p:cNvSpPr>
            <p:nvPr/>
          </p:nvSpPr>
          <p:spPr bwMode="auto">
            <a:xfrm>
              <a:off x="310233" y="3499455"/>
              <a:ext cx="1726818" cy="792667"/>
            </a:xfrm>
            <a:prstGeom prst="roundRect">
              <a:avLst>
                <a:gd name="adj" fmla="val 9260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Мы создали семью. Какие документы необходимо оформить/ переоформить.</a:t>
              </a:r>
            </a:p>
          </p:txBody>
        </p:sp>
        <p:pic>
          <p:nvPicPr>
            <p:cNvPr id="49" name="Рисунок 4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233" y="3460321"/>
              <a:ext cx="214263" cy="21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309530" y="4173548"/>
            <a:ext cx="1514475" cy="755650"/>
            <a:chOff x="522940" y="4473627"/>
            <a:chExt cx="1514111" cy="755821"/>
          </a:xfrm>
        </p:grpSpPr>
        <p:sp>
          <p:nvSpPr>
            <p:cNvPr id="51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524527" y="4508560"/>
              <a:ext cx="1512524" cy="720888"/>
            </a:xfrm>
            <a:prstGeom prst="roundRect">
              <a:avLst>
                <a:gd name="adj" fmla="val 15935"/>
              </a:avLst>
            </a:prstGeom>
            <a:gradFill rotWithShape="1">
              <a:gsLst>
                <a:gs pos="0">
                  <a:srgbClr val="DCE6F2"/>
                </a:gs>
                <a:gs pos="30000">
                  <a:srgbClr val="FFFFFF"/>
                </a:gs>
                <a:gs pos="100000">
                  <a:srgbClr val="FFFFFF"/>
                </a:gs>
              </a:gsLst>
              <a:lin ang="16200000" scaled="1"/>
            </a:gradFill>
            <a:ln w="31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72000" rIns="0" bIns="72000" anchor="ctr"/>
            <a:lstStyle/>
            <a:p>
              <a:pPr algn="ctr">
                <a:defRPr/>
              </a:pPr>
              <a:r>
                <a:rPr lang="ru-RU" sz="120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rPr>
                <a:t>Как получить информацию жилищного учёта.</a:t>
              </a:r>
            </a:p>
          </p:txBody>
        </p:sp>
        <p:pic>
          <p:nvPicPr>
            <p:cNvPr id="52" name="Рисунок 4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2940" y="4473627"/>
              <a:ext cx="251517" cy="25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23844" y="4714884"/>
            <a:ext cx="8643998" cy="1143008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523844" y="3357562"/>
            <a:ext cx="8643998" cy="107157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523844" y="1214422"/>
            <a:ext cx="8643998" cy="1714512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перехода к предоставлению услуг по </a:t>
            </a:r>
            <a:r>
              <a:rPr lang="ru-RU" dirty="0" err="1"/>
              <a:t>эксведомственному</a:t>
            </a:r>
            <a:r>
              <a:rPr lang="ru-RU" dirty="0"/>
              <a:t> принципу необходимо решить ряд </a:t>
            </a:r>
            <a:r>
              <a:rPr lang="ru-RU" dirty="0" smtClean="0"/>
              <a:t>задач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720" y="1357298"/>
            <a:ext cx="849682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8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Обеспечить </a:t>
            </a:r>
            <a:r>
              <a:rPr lang="ru-RU" sz="2800" dirty="0">
                <a:solidFill>
                  <a:prstClr val="black"/>
                </a:solidFill>
              </a:rPr>
              <a:t>совершенствования нормативно-правовой базы системы оказания государственных услуг по подготовке и выдаче документов заявителям на территории г. Москвы.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266700" lvl="0" indent="-266700">
              <a:lnSpc>
                <a:spcPct val="85000"/>
              </a:lnSpc>
              <a:spcAft>
                <a:spcPts val="1200"/>
              </a:spcAft>
              <a:buFont typeface="+mj-lt"/>
              <a:buAutoNum type="arabicPeriod"/>
            </a:pPr>
            <a:endParaRPr lang="ru-RU" sz="2800" dirty="0">
              <a:solidFill>
                <a:prstClr val="black"/>
              </a:solidFill>
            </a:endParaRPr>
          </a:p>
          <a:p>
            <a:pPr marL="266700" lvl="0" indent="-266700">
              <a:lnSpc>
                <a:spcPct val="8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Создать </a:t>
            </a:r>
            <a:r>
              <a:rPr lang="ru-RU" sz="2800" dirty="0">
                <a:solidFill>
                  <a:prstClr val="black"/>
                </a:solidFill>
              </a:rPr>
              <a:t>и внедрить единое программно-техническое обеспечение МФЦ.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266700" lvl="0" indent="-266700">
              <a:lnSpc>
                <a:spcPct val="85000"/>
              </a:lnSpc>
              <a:spcAft>
                <a:spcPts val="1200"/>
              </a:spcAft>
              <a:buFont typeface="+mj-lt"/>
              <a:buAutoNum type="arabicPeriod"/>
            </a:pPr>
            <a:endParaRPr lang="ru-RU" sz="2800" dirty="0">
              <a:solidFill>
                <a:prstClr val="black"/>
              </a:solidFill>
            </a:endParaRPr>
          </a:p>
          <a:p>
            <a:pPr marL="266700" lvl="0" indent="-266700">
              <a:lnSpc>
                <a:spcPct val="8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Организовать </a:t>
            </a:r>
            <a:r>
              <a:rPr lang="ru-RU" sz="2800" dirty="0">
                <a:solidFill>
                  <a:prstClr val="black"/>
                </a:solidFill>
              </a:rPr>
              <a:t>обучение и/или повышение квалификации универсальных специалистов центров. </a:t>
            </a:r>
          </a:p>
        </p:txBody>
      </p:sp>
      <p:pic>
        <p:nvPicPr>
          <p:cNvPr id="11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083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/>
              <a:t>Создание клиентоориентированной учебной программы</a:t>
            </a:r>
            <a:br>
              <a:rPr lang="ru-RU"/>
            </a:br>
            <a:r>
              <a:rPr lang="ru-RU"/>
              <a:t>подготовки универсальных специалистов МФЦ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35033B-A166-46D2-BB51-1CC9E1A241F5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3363200"/>
              </p:ext>
            </p:extLst>
          </p:nvPr>
        </p:nvGraphicFramePr>
        <p:xfrm>
          <a:off x="4841844" y="2249488"/>
          <a:ext cx="4662518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687"/>
                <a:gridCol w="1240831"/>
              </a:tblGrid>
              <a:tr h="3016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Направления обучения специалистов МФЦ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Ответственный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за обучение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59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Теоретический и практический курс обучения приему-выдаче документов при оказании государственных услуг</a:t>
                      </a:r>
                      <a:endParaRPr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000" u="none" strike="noStrike" dirty="0" smtClean="0"/>
                    </a:p>
                    <a:p>
                      <a:pPr algn="ctr" fontAlgn="ctr"/>
                      <a:r>
                        <a:rPr lang="ru-RU" sz="1000" u="none" strike="noStrike" baseline="0" dirty="0" smtClean="0"/>
                        <a:t>УГСК,</a:t>
                      </a:r>
                    </a:p>
                    <a:p>
                      <a:pPr algn="ctr" fontAlgn="ctr"/>
                      <a:r>
                        <a:rPr lang="ru-RU" sz="1000" u="none" strike="noStrike" baseline="0" dirty="0" smtClean="0"/>
                        <a:t>МГУУ  ПМ, КГУ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19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kern="1200" baseline="0" dirty="0" smtClean="0"/>
                        <a:t>Теоретический и практический курс обучения </a:t>
                      </a:r>
                      <a:r>
                        <a:rPr lang="ru-RU" sz="1000" kern="1200" dirty="0" smtClean="0"/>
                        <a:t>работе в </a:t>
                      </a:r>
                      <a:r>
                        <a:rPr lang="ru-RU" sz="1000" kern="1200" dirty="0"/>
                        <a:t>АС ГУФ</a:t>
                      </a:r>
                      <a:endParaRPr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785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Теоретический и практический курс клиентоориентированного</a:t>
                      </a:r>
                      <a:r>
                        <a:rPr lang="ru-RU" sz="1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общения (психологическое тестирование, тренинги, семинары)</a:t>
                      </a:r>
                      <a:endParaRPr lang="ru-RU" sz="1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0876926"/>
              </p:ext>
            </p:extLst>
          </p:nvPr>
        </p:nvGraphicFramePr>
        <p:xfrm>
          <a:off x="323819" y="2274888"/>
          <a:ext cx="4176464" cy="110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/>
                <a:gridCol w="1188132"/>
              </a:tblGrid>
              <a:tr h="3240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Направления обучения</a:t>
                      </a:r>
                      <a:r>
                        <a:rPr lang="ru-RU" sz="1000" kern="1200" baseline="0" dirty="0" smtClean="0"/>
                        <a:t> </a:t>
                      </a:r>
                      <a:r>
                        <a:rPr lang="ru-RU" sz="1000" kern="1200" dirty="0" smtClean="0"/>
                        <a:t>специалистов МФЦ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Ответственный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за </a:t>
                      </a:r>
                      <a:r>
                        <a:rPr lang="ru-RU" sz="1000" kern="1200" baseline="0" dirty="0" smtClean="0"/>
                        <a:t> обучение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5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Теоретический и практический курс обучения приему-выдаче документов при оказании государственных услуг</a:t>
                      </a:r>
                      <a:endParaRPr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baseline="0" dirty="0" smtClean="0"/>
                        <a:t>КГУ, </a:t>
                      </a:r>
                    </a:p>
                    <a:p>
                      <a:pPr algn="ctr" fontAlgn="ctr"/>
                      <a:r>
                        <a:rPr lang="ru-RU" sz="1000" u="none" strike="noStrike" baseline="0" dirty="0" smtClean="0"/>
                        <a:t>ФОИВ, ОИВ, ГУ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961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kern="1200" baseline="0" dirty="0" smtClean="0"/>
                        <a:t>Теоретический и практический курс обучения </a:t>
                      </a:r>
                      <a:r>
                        <a:rPr lang="ru-RU" sz="1000" kern="1200" dirty="0" smtClean="0"/>
                        <a:t>работе в </a:t>
                      </a:r>
                      <a:r>
                        <a:rPr lang="ru-RU" sz="1000" kern="1200" dirty="0"/>
                        <a:t>АС ГУФ</a:t>
                      </a:r>
                      <a:endParaRPr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baseline="0" dirty="0" smtClean="0"/>
                        <a:t>КГУ, ДИТ </a:t>
                      </a:r>
                      <a:endParaRPr lang="ru-RU" sz="1000" b="1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161894" y="1501914"/>
            <a:ext cx="4500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Действующие направления обучения универсальных специалистов в МФЦ</a:t>
            </a: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4713256" y="1394192"/>
            <a:ext cx="4918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Предлагаемые направления обучения универсальных специалистов МФЦ в рамках клиентоориентированной программы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64406" y="1394192"/>
            <a:ext cx="0" cy="3642946"/>
          </a:xfrm>
          <a:prstGeom prst="line">
            <a:avLst/>
          </a:prstGeom>
          <a:ln w="31750" cmpd="tri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2369985"/>
              </p:ext>
            </p:extLst>
          </p:nvPr>
        </p:nvGraphicFramePr>
        <p:xfrm>
          <a:off x="333344" y="4174603"/>
          <a:ext cx="4158460" cy="54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57"/>
                <a:gridCol w="792088"/>
                <a:gridCol w="996993"/>
                <a:gridCol w="956222"/>
              </a:tblGrid>
              <a:tr h="22595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2013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209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Универсальные специалисты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160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590 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500 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60512" y="3764165"/>
            <a:ext cx="37053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Потребность в обучении специалистов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505527"/>
              </p:ext>
            </p:extLst>
          </p:nvPr>
        </p:nvGraphicFramePr>
        <p:xfrm>
          <a:off x="4841844" y="4126249"/>
          <a:ext cx="4662518" cy="8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687"/>
                <a:gridCol w="1240831"/>
              </a:tblGrid>
              <a:tr h="3476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Направления обучения специалистов служб «одного окна»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Ответственный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kern="1200" dirty="0" smtClean="0"/>
                        <a:t>за обучение</a:t>
                      </a:r>
                      <a:endParaRPr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0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Теоретический и практический курс клиентоориентированного</a:t>
                      </a:r>
                      <a:r>
                        <a:rPr lang="ru-RU" sz="10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общения (психологическое тестирование, тренинги, семинары)</a:t>
                      </a:r>
                      <a:endParaRPr lang="ru-RU" sz="10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u="none" strike="noStrike" dirty="0" smtClean="0"/>
                    </a:p>
                    <a:p>
                      <a:pPr algn="ctr" fontAlgn="ctr"/>
                      <a:r>
                        <a:rPr lang="ru-RU" sz="1000" u="none" strike="noStrike" baseline="0" dirty="0" smtClean="0"/>
                        <a:t>УГСК,</a:t>
                      </a:r>
                    </a:p>
                    <a:p>
                      <a:pPr algn="ctr" fontAlgn="ctr"/>
                      <a:r>
                        <a:rPr lang="ru-RU" sz="1000" u="none" strike="noStrike" baseline="0" dirty="0" smtClean="0"/>
                        <a:t>МГУУ  ПМ, КГУ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72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645" name="Прямая соединительная линия 42"/>
          <p:cNvCxnSpPr>
            <a:cxnSpLocks noChangeShapeType="1"/>
            <a:stCxn id="35" idx="2"/>
            <a:endCxn id="46" idx="0"/>
          </p:cNvCxnSpPr>
          <p:nvPr/>
        </p:nvCxnSpPr>
        <p:spPr bwMode="auto">
          <a:xfrm flipH="1">
            <a:off x="1915083" y="4505904"/>
            <a:ext cx="1" cy="302290"/>
          </a:xfrm>
          <a:prstGeom prst="line">
            <a:avLst/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197646" name="Прямая соединительная линия 47"/>
          <p:cNvCxnSpPr>
            <a:cxnSpLocks noChangeShapeType="1"/>
            <a:stCxn id="34" idx="2"/>
            <a:endCxn id="49" idx="0"/>
          </p:cNvCxnSpPr>
          <p:nvPr/>
        </p:nvCxnSpPr>
        <p:spPr bwMode="auto">
          <a:xfrm>
            <a:off x="4455469" y="4505904"/>
            <a:ext cx="0" cy="317460"/>
          </a:xfrm>
          <a:prstGeom prst="line">
            <a:avLst/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31755" name="Заголовок 1"/>
          <p:cNvSpPr>
            <a:spLocks noGrp="1"/>
          </p:cNvSpPr>
          <p:nvPr>
            <p:ph type="title"/>
          </p:nvPr>
        </p:nvSpPr>
        <p:spPr>
          <a:xfrm>
            <a:off x="666719" y="0"/>
            <a:ext cx="9110693" cy="620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85000"/>
              </a:lnSpc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Внедрение системы материального и нематериального  стимулирования сотрудников МФЦ в целях повышения качества предоставляемых услуг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0EA5-07FD-4F0A-93F9-BA24333337B0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cxnSp>
        <p:nvCxnSpPr>
          <p:cNvPr id="197651" name="Соединительная линия уступом 36"/>
          <p:cNvCxnSpPr>
            <a:cxnSpLocks noChangeShapeType="1"/>
            <a:stCxn id="32" idx="2"/>
            <a:endCxn id="35" idx="0"/>
          </p:cNvCxnSpPr>
          <p:nvPr/>
        </p:nvCxnSpPr>
        <p:spPr bwMode="auto">
          <a:xfrm rot="5400000">
            <a:off x="2306623" y="2918797"/>
            <a:ext cx="484367" cy="1267443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197652" name="Соединительная линия уступом 37"/>
          <p:cNvCxnSpPr>
            <a:cxnSpLocks noChangeShapeType="1"/>
            <a:stCxn id="32" idx="2"/>
            <a:endCxn id="34" idx="0"/>
          </p:cNvCxnSpPr>
          <p:nvPr/>
        </p:nvCxnSpPr>
        <p:spPr bwMode="auto">
          <a:xfrm rot="16200000" flipH="1">
            <a:off x="3576815" y="2916047"/>
            <a:ext cx="484367" cy="1272942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cxnSp>
      <p:sp>
        <p:nvSpPr>
          <p:cNvPr id="49" name="Скругленный прямоугольник 48"/>
          <p:cNvSpPr/>
          <p:nvPr/>
        </p:nvSpPr>
        <p:spPr bwMode="auto">
          <a:xfrm>
            <a:off x="3267292" y="4823364"/>
            <a:ext cx="2376354" cy="7107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Сотрудникам МФЦ, достигшим лучших результатов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77" name="Соединительная линия уступом 37"/>
          <p:cNvCxnSpPr>
            <a:cxnSpLocks noChangeShapeType="1"/>
            <a:stCxn id="33" idx="2"/>
            <a:endCxn id="36" idx="0"/>
          </p:cNvCxnSpPr>
          <p:nvPr/>
        </p:nvCxnSpPr>
        <p:spPr bwMode="auto">
          <a:xfrm rot="16200000" flipH="1">
            <a:off x="5817217" y="1507664"/>
            <a:ext cx="388031" cy="2017867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80" name="Соединительная линия уступом 37"/>
          <p:cNvCxnSpPr>
            <a:cxnSpLocks noChangeShapeType="1"/>
            <a:stCxn id="33" idx="2"/>
            <a:endCxn id="32" idx="0"/>
          </p:cNvCxnSpPr>
          <p:nvPr/>
        </p:nvCxnSpPr>
        <p:spPr bwMode="auto">
          <a:xfrm rot="5400000">
            <a:off x="3898398" y="1606712"/>
            <a:ext cx="388030" cy="1819772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93" name="Прямая соединительная линия 42"/>
          <p:cNvCxnSpPr>
            <a:cxnSpLocks noChangeShapeType="1"/>
          </p:cNvCxnSpPr>
          <p:nvPr/>
        </p:nvCxnSpPr>
        <p:spPr bwMode="auto">
          <a:xfrm flipH="1" flipV="1">
            <a:off x="6599447" y="4136016"/>
            <a:ext cx="136525" cy="28575"/>
          </a:xfrm>
          <a:prstGeom prst="line">
            <a:avLst/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32" name="Скругленный прямоугольник 31"/>
          <p:cNvSpPr/>
          <p:nvPr/>
        </p:nvSpPr>
        <p:spPr bwMode="auto">
          <a:xfrm>
            <a:off x="2012198" y="2710613"/>
            <a:ext cx="2340657" cy="599722"/>
          </a:xfrm>
          <a:prstGeom prst="roundRect">
            <a:avLst/>
          </a:prstGeom>
          <a:solidFill>
            <a:schemeClr val="accent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Материальное стимулирование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3267292" y="3794702"/>
            <a:ext cx="2376354" cy="711202"/>
          </a:xfrm>
          <a:prstGeom prst="roundRect">
            <a:avLst/>
          </a:prstGeom>
          <a:solidFill>
            <a:schemeClr val="accent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bg1"/>
                </a:solidFill>
              </a:rPr>
              <a:t>Фонд материального </a:t>
            </a:r>
            <a:r>
              <a:rPr lang="ru-RU" sz="1400" dirty="0" smtClean="0">
                <a:solidFill>
                  <a:schemeClr val="bg1"/>
                </a:solidFill>
              </a:rPr>
              <a:t>стимулирования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704528" y="3794702"/>
            <a:ext cx="2421111" cy="711202"/>
          </a:xfrm>
          <a:prstGeom prst="roundRect">
            <a:avLst/>
          </a:prstGeom>
          <a:solidFill>
            <a:schemeClr val="accent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bg1"/>
                </a:solidFill>
              </a:rPr>
              <a:t>Должностной оклад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705613" y="4808194"/>
            <a:ext cx="2418940" cy="710732"/>
          </a:xfrm>
          <a:prstGeom prst="roundRect">
            <a:avLst/>
          </a:prstGeom>
          <a:solidFill>
            <a:schemeClr val="accent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Каждому сотруднику МФЦ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755454" y="1681016"/>
            <a:ext cx="2493690" cy="641567"/>
          </a:xfrm>
          <a:prstGeom prst="roundRect">
            <a:avLst/>
          </a:prstGeom>
          <a:solidFill>
            <a:schemeClr val="accent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Система стимулирования сотрудников МФЦ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5846972" y="2710614"/>
            <a:ext cx="2346388" cy="599722"/>
          </a:xfrm>
          <a:prstGeom prst="roundRect">
            <a:avLst/>
          </a:prstGeom>
          <a:solidFill>
            <a:schemeClr val="accent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Нематериальное стимулирование</a:t>
            </a:r>
          </a:p>
        </p:txBody>
      </p:sp>
      <p:sp>
        <p:nvSpPr>
          <p:cNvPr id="99" name="Скругленный прямоугольник 98"/>
          <p:cNvSpPr/>
          <p:nvPr/>
        </p:nvSpPr>
        <p:spPr bwMode="auto">
          <a:xfrm>
            <a:off x="5846972" y="3790734"/>
            <a:ext cx="2346388" cy="719138"/>
          </a:xfrm>
          <a:prstGeom prst="roundRect">
            <a:avLst/>
          </a:prstGeom>
          <a:solidFill>
            <a:schemeClr val="accent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chemeClr val="bg1"/>
                </a:solidFill>
              </a:rPr>
              <a:t>Присвоение  статусов: </a:t>
            </a:r>
          </a:p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«Лучший МФЦ»,</a:t>
            </a: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«Лучший </a:t>
            </a:r>
            <a:r>
              <a:rPr lang="ru-RU" sz="1400" dirty="0">
                <a:solidFill>
                  <a:schemeClr val="bg1"/>
                </a:solidFill>
              </a:rPr>
              <a:t>специалист </a:t>
            </a:r>
            <a:r>
              <a:rPr lang="ru-RU" sz="1400" dirty="0" smtClean="0">
                <a:solidFill>
                  <a:schemeClr val="bg1"/>
                </a:solidFill>
              </a:rPr>
              <a:t>МФЦ»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1887974" y="1124744"/>
            <a:ext cx="6268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Предлагаемая система стимулирования сотрудников МФЦ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1" name="Прямая соединительная линия 30"/>
          <p:cNvCxnSpPr>
            <a:stCxn id="36" idx="2"/>
            <a:endCxn id="99" idx="0"/>
          </p:cNvCxnSpPr>
          <p:nvPr/>
        </p:nvCxnSpPr>
        <p:spPr>
          <a:xfrm>
            <a:off x="7020166" y="3310336"/>
            <a:ext cx="0" cy="48039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5609" y="6339908"/>
            <a:ext cx="45974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atin typeface="+mn-lt"/>
              </a:rPr>
              <a:t>*распределяется КГУ по результатам анализа работы МФЦ</a:t>
            </a:r>
          </a:p>
        </p:txBody>
      </p:sp>
      <p:pic>
        <p:nvPicPr>
          <p:cNvPr id="23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853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МФЦ для юридических лиц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618740"/>
              </p:ext>
            </p:extLst>
          </p:nvPr>
        </p:nvGraphicFramePr>
        <p:xfrm>
          <a:off x="1661294" y="1432945"/>
          <a:ext cx="7776864" cy="369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630"/>
                <a:gridCol w="888869"/>
                <a:gridCol w="172737"/>
                <a:gridCol w="1607666"/>
                <a:gridCol w="900240"/>
                <a:gridCol w="156200"/>
                <a:gridCol w="1644282"/>
                <a:gridCol w="900240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latin typeface="+mn-lt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latin typeface="+mn-lt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latin typeface="+mn-lt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МосгорБТИ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494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Объединение административно-технических инспекций города Москвы 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ru-RU" sz="105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тыс.</a:t>
                      </a:r>
                      <a:endParaRPr lang="ru-RU" sz="105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Департамент жилищно-коммунального хозяйства и благоустройства города Москвы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u="none" strike="noStrike" dirty="0" err="1" smtClean="0">
                          <a:effectLst/>
                        </a:rPr>
                        <a:t>Спецгостехнадзор</a:t>
                      </a:r>
                      <a:r>
                        <a:rPr lang="ru-RU" sz="1050" u="none" strike="noStrike" dirty="0" smtClean="0">
                          <a:effectLst/>
                        </a:rPr>
                        <a:t> ОАТИ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165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Департамент земельных ресурсов города Москвы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14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имущества города Москвы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Департамент науки, промышленной политики и предпринимательства города Москвы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34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Департамент транспорта и развития дорожно-транспортной инфраструктуры города Москвы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  <a:r>
                        <a:rPr lang="ru-RU" sz="105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тыс.</a:t>
                      </a:r>
                      <a:endParaRPr lang="ru-RU" sz="105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ОИВ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48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налоговой службы по городу Москве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3 700</a:t>
                      </a:r>
                      <a:r>
                        <a:rPr lang="ru-RU" sz="105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тыс.</a:t>
                      </a:r>
                      <a:endParaRPr lang="ru-RU" sz="105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пенсионного фонда по городу Москве и Московской области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950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Управление</a:t>
                      </a:r>
                      <a:r>
                        <a:rPr lang="ru-RU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Роспотребнадзора</a:t>
                      </a:r>
                      <a:r>
                        <a:rPr lang="ru-RU" sz="1050" u="none" strike="noStrike" dirty="0" smtClean="0">
                          <a:effectLst/>
                        </a:rPr>
                        <a:t> по городу Москве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36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</a:rPr>
                        <a:t>Московское региональное отделение Фонда социального страхования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1 024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Росреестра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городу Москве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295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миграционной службы по городу Москве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2,5 тыс.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1468140" y="1625143"/>
            <a:ext cx="125884" cy="1939467"/>
          </a:xfrm>
          <a:prstGeom prst="leftBrace">
            <a:avLst>
              <a:gd name="adj1" fmla="val 33778"/>
              <a:gd name="adj2" fmla="val 50000"/>
            </a:avLst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defRPr/>
            </a:pPr>
            <a:endParaRPr lang="ru-RU" dirty="0"/>
          </a:p>
        </p:txBody>
      </p:sp>
      <p:sp>
        <p:nvSpPr>
          <p:cNvPr id="6" name="Прямоугольник 62"/>
          <p:cNvSpPr>
            <a:spLocks noChangeArrowheads="1"/>
          </p:cNvSpPr>
          <p:nvPr/>
        </p:nvSpPr>
        <p:spPr bwMode="auto">
          <a:xfrm>
            <a:off x="198459" y="2297041"/>
            <a:ext cx="1235921" cy="11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 anchor="t">
            <a:noAutofit/>
          </a:bodyPr>
          <a:lstStyle/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ru-RU" sz="1200" b="1" dirty="0" smtClean="0">
                <a:latin typeface="+mn-lt"/>
              </a:rPr>
              <a:t>ОИВ, </a:t>
            </a:r>
            <a:br>
              <a:rPr lang="ru-RU" sz="1200" b="1" dirty="0" smtClean="0">
                <a:latin typeface="+mn-lt"/>
              </a:rPr>
            </a:br>
            <a:r>
              <a:rPr lang="ru-RU" sz="1200" b="1" dirty="0" smtClean="0">
                <a:latin typeface="+mn-lt"/>
              </a:rPr>
              <a:t>ГУП </a:t>
            </a:r>
            <a:r>
              <a:rPr lang="ru-RU" sz="1200" b="1" dirty="0">
                <a:latin typeface="+mn-lt"/>
              </a:rPr>
              <a:t>и ГУ</a:t>
            </a:r>
          </a:p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ru-RU" sz="1200" b="1" dirty="0">
                <a:latin typeface="+mn-lt"/>
              </a:rPr>
              <a:t>г. </a:t>
            </a:r>
            <a:r>
              <a:rPr lang="ru-RU" sz="1200" b="1" dirty="0" smtClean="0">
                <a:latin typeface="+mn-lt"/>
              </a:rPr>
              <a:t>Москвы </a:t>
            </a:r>
          </a:p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000" dirty="0" smtClean="0">
                <a:latin typeface="+mn-lt"/>
              </a:rPr>
              <a:t>68 </a:t>
            </a:r>
            <a:r>
              <a:rPr lang="ru-RU" sz="1000" dirty="0">
                <a:latin typeface="+mn-lt"/>
              </a:rPr>
              <a:t>услуг 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479306" y="3802433"/>
            <a:ext cx="114717" cy="1329173"/>
          </a:xfrm>
          <a:prstGeom prst="leftBrace">
            <a:avLst>
              <a:gd name="adj1" fmla="val 33778"/>
              <a:gd name="adj2" fmla="val 50000"/>
            </a:avLst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Aft>
                <a:spcPts val="300"/>
              </a:spcAft>
              <a:defRPr/>
            </a:pPr>
            <a:endParaRPr lang="ru-RU" dirty="0"/>
          </a:p>
        </p:txBody>
      </p:sp>
      <p:sp>
        <p:nvSpPr>
          <p:cNvPr id="8" name="Прямоугольник 64"/>
          <p:cNvSpPr>
            <a:spLocks noChangeArrowheads="1"/>
          </p:cNvSpPr>
          <p:nvPr/>
        </p:nvSpPr>
        <p:spPr bwMode="auto">
          <a:xfrm>
            <a:off x="337130" y="4378681"/>
            <a:ext cx="109725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 anchor="t">
            <a:noAutofit/>
          </a:bodyPr>
          <a:lstStyle/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ru-RU" sz="1200" b="1" dirty="0" smtClean="0">
                <a:latin typeface="+mn-lt"/>
              </a:rPr>
              <a:t>ФОИВ</a:t>
            </a:r>
          </a:p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000" dirty="0" smtClean="0">
                <a:latin typeface="+mn-lt"/>
              </a:rPr>
              <a:t>20 </a:t>
            </a:r>
            <a:r>
              <a:rPr lang="ru-RU" sz="1000" dirty="0">
                <a:latin typeface="+mn-lt"/>
              </a:rPr>
              <a:t>услуг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06637" y="1347737"/>
            <a:ext cx="117266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Arial"/>
              </a:rPr>
              <a:t>Количество обращений в 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24437" y="1347737"/>
            <a:ext cx="117266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Arial"/>
              </a:rPr>
              <a:t>Количество обращений в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16837" y="1347737"/>
            <a:ext cx="117266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Arial"/>
              </a:rPr>
              <a:t>Количество обращений в год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3752685" y="5321377"/>
            <a:ext cx="2880419" cy="126014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0536" y="5546830"/>
            <a:ext cx="8177535" cy="54646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anchor="ctr"/>
          <a:lstStyle/>
          <a:p>
            <a:pPr marL="0" lvl="1" indent="-180000" algn="ctr" defTabSz="360000">
              <a:lnSpc>
                <a:spcPct val="80000"/>
              </a:lnSpc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Юридическим лицам и предпринимателям приходится обращаться в большое количество ФОИВ, ОИВ, ГУ, ГУП, расположенных в разных местах города</a:t>
            </a:r>
            <a:endParaRPr lang="ru-RU" sz="2000" b="1" kern="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2903" y="733935"/>
            <a:ext cx="9630388" cy="5057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4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Количество обращений юридических лиц в ФОИВ, ОИВ, ГУ, ГУП за предоставлением государственных услуг составило </a:t>
            </a:r>
            <a:r>
              <a:rPr lang="ru-RU" sz="1400" b="1" dirty="0">
                <a:solidFill>
                  <a:srgbClr val="C00000"/>
                </a:solidFill>
              </a:rPr>
              <a:t>6 млн </a:t>
            </a:r>
            <a:r>
              <a:rPr lang="ru-RU" sz="1400" b="1" dirty="0">
                <a:solidFill>
                  <a:schemeClr val="tx1"/>
                </a:solidFill>
              </a:rPr>
              <a:t>в 2011г.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5" y="6381328"/>
            <a:ext cx="6886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*Пилотный </a:t>
            </a:r>
            <a:r>
              <a:rPr lang="ru-RU" sz="1600" dirty="0"/>
              <a:t>центр будет создан на базе существующего окружного МФЦ ЦАО</a:t>
            </a:r>
          </a:p>
        </p:txBody>
      </p:sp>
      <p:pic>
        <p:nvPicPr>
          <p:cNvPr id="1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77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VIII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2426" y="1988840"/>
            <a:ext cx="7816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Информирование населения о деятельности МФЦ и организация обратной связи</a:t>
            </a: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549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3800872" y="1600703"/>
            <a:ext cx="2700337" cy="1873224"/>
          </a:xfrm>
          <a:prstGeom prst="roundRect">
            <a:avLst>
              <a:gd name="adj" fmla="val 8919"/>
            </a:avLst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t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</a:rPr>
              <a:t>Телевидение:</a:t>
            </a:r>
          </a:p>
          <a:p>
            <a:pPr>
              <a:defRPr/>
            </a:pPr>
            <a:endParaRPr lang="ru-RU" sz="600" b="1" dirty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федеральные каналы (Первый канал, Россия и др.)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городские каналы (ТВЦ, Москва 24 и др.)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окружное ТВ (Доверие и др.)</a:t>
            </a: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6576343" y="1600703"/>
            <a:ext cx="2700337" cy="1901321"/>
          </a:xfrm>
          <a:prstGeom prst="roundRect">
            <a:avLst>
              <a:gd name="adj" fmla="val 16667"/>
            </a:avLst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t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</a:rPr>
              <a:t>Печатные СМИ:</a:t>
            </a:r>
          </a:p>
          <a:p>
            <a:pPr>
              <a:defRPr/>
            </a:pPr>
            <a:endParaRPr lang="ru-RU" sz="600" b="1" dirty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федеральные (Российская газета, Комсомольская Правда и др.)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городские (Вечерняя Москва, Тверская,13, Московская правда и др.)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окружные и районные газеты</a:t>
            </a: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3804568" y="3573462"/>
            <a:ext cx="2700337" cy="2231802"/>
          </a:xfrm>
          <a:prstGeom prst="roundRect">
            <a:avLst>
              <a:gd name="adj" fmla="val 6912"/>
            </a:avLst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</a:rPr>
              <a:t>Интернет</a:t>
            </a:r>
            <a:r>
              <a:rPr lang="ru-RU" sz="1200" b="1" dirty="0" smtClean="0">
                <a:solidFill>
                  <a:schemeClr val="tx1"/>
                </a:solidFill>
              </a:rPr>
              <a:t>:</a:t>
            </a:r>
            <a:endParaRPr lang="ru-RU" sz="1200" b="1" dirty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портал Мэра и Правительства Москвы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портал госуслуг г.Москвы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портал «Наш город»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сайт Комитета государственных услуг г.Москвы 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сайты ФОИВ и ОИВ г.Москвы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Интернет СМИ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социальные сети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блоги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6576343" y="3573462"/>
            <a:ext cx="2700337" cy="2231802"/>
          </a:xfrm>
          <a:prstGeom prst="roundRect">
            <a:avLst>
              <a:gd name="adj" fmla="val 6588"/>
            </a:avLst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</a:rPr>
              <a:t>Иные каналы размещения информации об МФЦ</a:t>
            </a:r>
            <a:r>
              <a:rPr lang="ru-RU" sz="1200" b="1" dirty="0" smtClean="0">
                <a:solidFill>
                  <a:schemeClr val="tx1"/>
                </a:solidFill>
              </a:rPr>
              <a:t>:</a:t>
            </a:r>
            <a:endParaRPr lang="ru-RU" sz="1200" b="1" dirty="0">
              <a:solidFill>
                <a:schemeClr val="tx1"/>
              </a:solidFill>
            </a:endParaRP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брошюра о деятельности МФЦ, распространяемая в службах «одного окна» и МФЦ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лайт-боксы</a:t>
            </a:r>
          </a:p>
          <a:p>
            <a:pPr marL="174625" indent="-174625"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chemeClr val="tx1"/>
                </a:solidFill>
              </a:rPr>
              <a:t>прочие рекламные носители</a:t>
            </a:r>
          </a:p>
        </p:txBody>
      </p:sp>
      <p:sp>
        <p:nvSpPr>
          <p:cNvPr id="27653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85000"/>
              </a:lnSpc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информирования населения  о работе МФЦ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5C9B6E-C657-453E-BE4D-47C60EAC2C8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195599" name="Text Box 21"/>
          <p:cNvSpPr txBox="1">
            <a:spLocks noChangeArrowheads="1"/>
          </p:cNvSpPr>
          <p:nvPr/>
        </p:nvSpPr>
        <p:spPr bwMode="auto">
          <a:xfrm>
            <a:off x="488404" y="3068960"/>
            <a:ext cx="2592388" cy="1368425"/>
          </a:xfrm>
          <a:prstGeom prst="roundRect">
            <a:avLst/>
          </a:prstGeom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600" dirty="0"/>
          </a:p>
          <a:p>
            <a:pPr algn="ctr">
              <a:spcBef>
                <a:spcPts val="0"/>
              </a:spcBef>
              <a:defRPr/>
            </a:pPr>
            <a:r>
              <a:rPr lang="ru-RU" sz="1200" dirty="0"/>
              <a:t>По результатам проведенного опроса более 60% жителей  города Москвы не знают о создании МФЦ на территории города Москвы</a:t>
            </a:r>
          </a:p>
          <a:p>
            <a:pPr algn="ctr">
              <a:spcBef>
                <a:spcPts val="0"/>
              </a:spcBef>
              <a:defRPr/>
            </a:pP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40832" y="1133973"/>
            <a:ext cx="0" cy="4851919"/>
          </a:xfrm>
          <a:prstGeom prst="line">
            <a:avLst/>
          </a:prstGeom>
          <a:ln w="31750" cmpd="tri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4417342" y="1133973"/>
            <a:ext cx="4175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Предлагаемые каналы коммуникаций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24808" y="3176972"/>
            <a:ext cx="494804" cy="1152401"/>
          </a:xfrm>
          <a:prstGeom prst="rightArrow">
            <a:avLst>
              <a:gd name="adj1" fmla="val 50000"/>
              <a:gd name="adj2" fmla="val 78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053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56685" y="5762010"/>
            <a:ext cx="9210465" cy="58939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6685" y="4833588"/>
            <a:ext cx="9221553" cy="58939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592" y="2494565"/>
            <a:ext cx="9205936" cy="767388"/>
          </a:xfrm>
          <a:prstGeom prst="roundRect">
            <a:avLst>
              <a:gd name="adj" fmla="val 776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9592" y="1270762"/>
            <a:ext cx="9217024" cy="83792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Проблемные вопросы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8158" y="5762282"/>
            <a:ext cx="8928992" cy="59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 smtClean="0"/>
              <a:t>Избыточность отдельных межведомственных согласований и документов, сложность получения необходимых сведений и информации.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24" y="1270761"/>
            <a:ext cx="8928992" cy="83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dirty="0"/>
              <a:t>Разрозненность, территориальная разобщенность и низкая транспортная доступность служб «одного окна», не позволявшая заявителю решить все возникшие у него потребности в государственных услугах в одном присутственном </a:t>
            </a:r>
            <a:r>
              <a:rPr lang="ru-RU" dirty="0" smtClean="0"/>
              <a:t>месте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6536" y="2540732"/>
            <a:ext cx="8928992" cy="59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dirty="0"/>
              <a:t>Стесненные условия работы госслужащих в службах и дискомфортные условия обслуживания заявителей.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8158" y="4833588"/>
            <a:ext cx="8928992" cy="59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dirty="0"/>
              <a:t>Очереди на сдачу и получение документов. </a:t>
            </a:r>
            <a:r>
              <a:rPr lang="ru-RU" dirty="0" smtClean="0"/>
              <a:t>Данное явление при предоставлении </a:t>
            </a:r>
            <a:r>
              <a:rPr lang="ru-RU" dirty="0" err="1" smtClean="0"/>
              <a:t>госуслуг</a:t>
            </a:r>
            <a:r>
              <a:rPr lang="ru-RU" dirty="0" smtClean="0"/>
              <a:t> не было полностью искоренено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1560" y="982729"/>
            <a:ext cx="576064" cy="57606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849" y="2252700"/>
            <a:ext cx="576064" cy="57606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094" y="4552220"/>
            <a:ext cx="576064" cy="57606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3182" y="5480642"/>
            <a:ext cx="576064" cy="57606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1245" y="3614758"/>
            <a:ext cx="9221553" cy="86164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2718" y="3614758"/>
            <a:ext cx="8928992" cy="84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dirty="0" smtClean="0"/>
              <a:t>Отсутствие возможности получения дополнительных видов услуг, необходимых при получении документов, таких, как например, ксерокопирование, банковские услуги, нотариат, юридические консультации и т.д.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6654" y="3333390"/>
            <a:ext cx="576064" cy="57606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3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72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6393416" y="2143116"/>
            <a:ext cx="2736048" cy="2558052"/>
          </a:xfrm>
          <a:prstGeom prst="roundRect">
            <a:avLst>
              <a:gd name="adj" fmla="val 7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9" name="Заголовок 1"/>
          <p:cNvSpPr>
            <a:spLocks noGrp="1"/>
          </p:cNvSpPr>
          <p:nvPr>
            <p:ph type="title"/>
          </p:nvPr>
        </p:nvSpPr>
        <p:spPr>
          <a:xfrm>
            <a:off x="666719" y="0"/>
            <a:ext cx="9039255" cy="620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dirty="0" smtClean="0"/>
              <a:t>Организация обратной связи с населением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A1EC14-319E-454A-A7BE-1C04263F7DC5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2406" y="2167091"/>
            <a:ext cx="3804579" cy="3119297"/>
          </a:xfrm>
          <a:prstGeom prst="roundRect">
            <a:avLst>
              <a:gd name="adj" fmla="val 7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2472" y="1701217"/>
            <a:ext cx="24288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Arial"/>
              </a:rPr>
              <a:t>Каналы получения обратной связи: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720" y="2342745"/>
            <a:ext cx="33123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анкетирование заявителей в МФЦ</a:t>
            </a:r>
          </a:p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система оценки черных и белых шаров</a:t>
            </a:r>
          </a:p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портал Мэра и Правительства Москвы</a:t>
            </a:r>
          </a:p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портал </a:t>
            </a:r>
            <a:r>
              <a:rPr lang="ru-RU" sz="1600" dirty="0" err="1">
                <a:solidFill>
                  <a:prstClr val="black"/>
                </a:solidFill>
                <a:latin typeface="Arial"/>
              </a:rPr>
              <a:t>госуслуг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/>
              </a:rPr>
              <a:t>г.Москвы</a:t>
            </a:r>
            <a:endParaRPr lang="ru-RU" sz="1600" dirty="0">
              <a:solidFill>
                <a:prstClr val="black"/>
              </a:solidFill>
              <a:latin typeface="Arial"/>
            </a:endParaRPr>
          </a:p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портал «Наш город»</a:t>
            </a:r>
          </a:p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сайт КГУ</a:t>
            </a:r>
          </a:p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пейджер Мэра</a:t>
            </a:r>
          </a:p>
          <a:p>
            <a:pPr marL="261938" lvl="0" indent="-261938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горячая линия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444140" y="2579491"/>
            <a:ext cx="1733252" cy="1733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67248" y="2907508"/>
            <a:ext cx="1281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/>
              </a:rPr>
              <a:t>Анализ данных обратной связи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10898" y="2643182"/>
            <a:ext cx="19010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Принятие решений</a:t>
            </a:r>
            <a:endParaRPr lang="ru-RU" sz="16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7537" y="3137168"/>
            <a:ext cx="1827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/>
              </a:rPr>
              <a:t>О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направлениях 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улучшения деятельности МФЦ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040962" y="3086077"/>
            <a:ext cx="712005" cy="7200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967956" y="3086077"/>
            <a:ext cx="712005" cy="7200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4" descr="МФЦ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228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V="1">
            <a:off x="0" y="1125705"/>
            <a:ext cx="9906000" cy="30797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16200000" scaled="0"/>
          </a:gradFill>
          <a:ln w="25400" algn="ctr">
            <a:noFill/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Рисунок 3" descr="title.jpg"/>
          <p:cNvPicPr>
            <a:picLocks noChangeAspect="1"/>
          </p:cNvPicPr>
          <p:nvPr/>
        </p:nvPicPr>
        <p:blipFill rotWithShape="1">
          <a:blip r:embed="rId2" cstate="print"/>
          <a:srcRect t="17778" r="25850" b="37401"/>
          <a:stretch/>
        </p:blipFill>
        <p:spPr bwMode="auto">
          <a:xfrm>
            <a:off x="1281113" y="1125706"/>
            <a:ext cx="7344295" cy="3073896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125706"/>
            <a:ext cx="9906000" cy="307974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42950" y="4077073"/>
            <a:ext cx="8420100" cy="86409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85900" y="5301208"/>
            <a:ext cx="6934200" cy="1320552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Комитет государственных услуг города Москвы</a:t>
            </a:r>
          </a:p>
        </p:txBody>
      </p:sp>
    </p:spTree>
    <p:extLst>
      <p:ext uri="{BB962C8B-B14F-4D97-AF65-F5344CB8AC3E}">
        <p14:creationId xmlns:p14="http://schemas.microsoft.com/office/powerpoint/2010/main" xmlns="" val="250107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II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4514" y="2161780"/>
            <a:ext cx="623282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Проведение эксперимента по созданию МФЦ </a:t>
            </a: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550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1190733" y="1452166"/>
            <a:ext cx="296957" cy="4093299"/>
          </a:xfrm>
          <a:prstGeom prst="downArrow">
            <a:avLst>
              <a:gd name="adj1" fmla="val 54227"/>
              <a:gd name="adj2" fmla="val 424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99658" y="1310482"/>
            <a:ext cx="288032" cy="283370"/>
          </a:xfrm>
          <a:prstGeom prst="ellipse">
            <a:avLst/>
          </a:prstGeom>
          <a:solidFill>
            <a:schemeClr val="bg1"/>
          </a:solidFill>
          <a:ln>
            <a:solidFill>
              <a:srgbClr val="385D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9" y="0"/>
            <a:ext cx="9110693" cy="620688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эксперимента по созданию МФЦ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68624" y="4968143"/>
            <a:ext cx="383145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</a:rPr>
              <a:t>Анализ </a:t>
            </a:r>
            <a:r>
              <a:rPr lang="ru-RU" sz="1800" dirty="0">
                <a:solidFill>
                  <a:prstClr val="black"/>
                </a:solidFill>
              </a:rPr>
              <a:t>работы созданных </a:t>
            </a:r>
            <a:r>
              <a:rPr lang="ru-RU" sz="1800" dirty="0" smtClean="0">
                <a:solidFill>
                  <a:prstClr val="black"/>
                </a:solidFill>
              </a:rPr>
              <a:t>МФЦ</a:t>
            </a:r>
            <a:endParaRPr lang="ru-RU" sz="1800" dirty="0"/>
          </a:p>
        </p:txBody>
      </p:sp>
      <p:sp>
        <p:nvSpPr>
          <p:cNvPr id="10" name="Овал 9"/>
          <p:cNvSpPr/>
          <p:nvPr/>
        </p:nvSpPr>
        <p:spPr>
          <a:xfrm>
            <a:off x="1199658" y="5011124"/>
            <a:ext cx="288032" cy="283370"/>
          </a:xfrm>
          <a:prstGeom prst="ellipse">
            <a:avLst/>
          </a:prstGeom>
          <a:solidFill>
            <a:schemeClr val="bg1"/>
          </a:solidFill>
          <a:ln>
            <a:solidFill>
              <a:srgbClr val="385D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68624" y="2282603"/>
            <a:ext cx="626469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ru-RU" sz="1800" dirty="0" smtClean="0">
                <a:solidFill>
                  <a:prstClr val="black"/>
                </a:solidFill>
              </a:rPr>
              <a:t>Создание экспериментальных моделей МФЦ в </a:t>
            </a:r>
            <a:r>
              <a:rPr lang="ru-RU" sz="1800" dirty="0">
                <a:solidFill>
                  <a:prstClr val="black"/>
                </a:solidFill>
              </a:rPr>
              <a:t>Центральном, Юго-Западном, Юго-Восточном и Зеленоградском </a:t>
            </a:r>
            <a:r>
              <a:rPr lang="ru-RU" sz="1800" dirty="0" smtClean="0">
                <a:solidFill>
                  <a:prstClr val="black"/>
                </a:solidFill>
              </a:rPr>
              <a:t>АО 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99658" y="2336596"/>
            <a:ext cx="288032" cy="283370"/>
          </a:xfrm>
          <a:prstGeom prst="ellipse">
            <a:avLst/>
          </a:prstGeom>
          <a:solidFill>
            <a:schemeClr val="bg1"/>
          </a:solidFill>
          <a:ln>
            <a:solidFill>
              <a:srgbClr val="385D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68624" y="1282471"/>
            <a:ext cx="684076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</a:rPr>
              <a:t>Решение </a:t>
            </a:r>
            <a:r>
              <a:rPr lang="ru-RU" sz="1800" dirty="0">
                <a:solidFill>
                  <a:prstClr val="black"/>
                </a:solidFill>
              </a:rPr>
              <a:t>о проведении эксперимента по организации выдачи документов в формате многофункциональных центров</a:t>
            </a:r>
            <a:endParaRPr lang="ru-RU" sz="1800" dirty="0"/>
          </a:p>
        </p:txBody>
      </p:sp>
      <p:sp>
        <p:nvSpPr>
          <p:cNvPr id="20" name="Полилиния 19"/>
          <p:cNvSpPr/>
          <p:nvPr/>
        </p:nvSpPr>
        <p:spPr>
          <a:xfrm>
            <a:off x="1210866" y="1124744"/>
            <a:ext cx="285750" cy="371475"/>
          </a:xfrm>
          <a:custGeom>
            <a:avLst/>
            <a:gdLst>
              <a:gd name="connsiteX0" fmla="*/ 0 w 285750"/>
              <a:gd name="connsiteY0" fmla="*/ 185737 h 371475"/>
              <a:gd name="connsiteX1" fmla="*/ 157162 w 285750"/>
              <a:gd name="connsiteY1" fmla="*/ 371475 h 371475"/>
              <a:gd name="connsiteX2" fmla="*/ 285750 w 285750"/>
              <a:gd name="connsiteY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371475">
                <a:moveTo>
                  <a:pt x="0" y="185737"/>
                </a:moveTo>
                <a:lnTo>
                  <a:pt x="157162" y="371475"/>
                </a:lnTo>
                <a:lnTo>
                  <a:pt x="285750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210866" y="2139727"/>
            <a:ext cx="285750" cy="371475"/>
          </a:xfrm>
          <a:custGeom>
            <a:avLst/>
            <a:gdLst>
              <a:gd name="connsiteX0" fmla="*/ 0 w 285750"/>
              <a:gd name="connsiteY0" fmla="*/ 185737 h 371475"/>
              <a:gd name="connsiteX1" fmla="*/ 157162 w 285750"/>
              <a:gd name="connsiteY1" fmla="*/ 371475 h 371475"/>
              <a:gd name="connsiteX2" fmla="*/ 285750 w 285750"/>
              <a:gd name="connsiteY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371475">
                <a:moveTo>
                  <a:pt x="0" y="185737"/>
                </a:moveTo>
                <a:lnTo>
                  <a:pt x="157162" y="371475"/>
                </a:lnTo>
                <a:lnTo>
                  <a:pt x="285750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210866" y="4825386"/>
            <a:ext cx="285750" cy="371475"/>
          </a:xfrm>
          <a:custGeom>
            <a:avLst/>
            <a:gdLst>
              <a:gd name="connsiteX0" fmla="*/ 0 w 285750"/>
              <a:gd name="connsiteY0" fmla="*/ 185737 h 371475"/>
              <a:gd name="connsiteX1" fmla="*/ 157162 w 285750"/>
              <a:gd name="connsiteY1" fmla="*/ 371475 h 371475"/>
              <a:gd name="connsiteX2" fmla="*/ 285750 w 285750"/>
              <a:gd name="connsiteY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" h="371475">
                <a:moveTo>
                  <a:pt x="0" y="185737"/>
                </a:moveTo>
                <a:lnTo>
                  <a:pt x="157162" y="371475"/>
                </a:lnTo>
                <a:lnTo>
                  <a:pt x="285750" y="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8544" y="5617474"/>
            <a:ext cx="7704856" cy="432048"/>
          </a:xfrm>
          <a:prstGeom prst="round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68624" y="5633443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Решение </a:t>
            </a:r>
            <a:r>
              <a:rPr lang="ru-RU" sz="2000" b="1" dirty="0">
                <a:solidFill>
                  <a:schemeClr val="bg1"/>
                </a:solidFill>
              </a:rPr>
              <a:t>о разработке программы развития </a:t>
            </a:r>
            <a:r>
              <a:rPr lang="ru-RU" sz="2000" b="1" dirty="0" smtClean="0">
                <a:solidFill>
                  <a:schemeClr val="bg1"/>
                </a:solidFill>
              </a:rPr>
              <a:t>МФЦ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480" y="3000372"/>
            <a:ext cx="77048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lvl="0" indent="-185738">
              <a:buFont typeface="Arial" pitchFamily="34" charset="0"/>
              <a:buChar char="•"/>
            </a:pPr>
            <a:r>
              <a:rPr lang="ru-RU" sz="1700" dirty="0"/>
              <a:t>Распоряжение Правительства Москвы от 30 ноября 2006 г. N 2469-РП «О подготовке и проведении эксперимента по созданию и организации работы центров обслуживания населения и организаций в режиме "одного окна</a:t>
            </a:r>
            <a:r>
              <a:rPr lang="ru-RU" sz="1700" dirty="0" smtClean="0"/>
              <a:t>"»</a:t>
            </a:r>
          </a:p>
          <a:p>
            <a:pPr marL="185738" lvl="0" indent="-185738">
              <a:buFont typeface="Arial" pitchFamily="34" charset="0"/>
              <a:buChar char="•"/>
            </a:pPr>
            <a:endParaRPr lang="ru-RU" sz="1700" dirty="0"/>
          </a:p>
          <a:p>
            <a:pPr marL="185738" lvl="0" indent="-185738">
              <a:buFont typeface="Arial" pitchFamily="34" charset="0"/>
              <a:buChar char="•"/>
            </a:pPr>
            <a:r>
              <a:rPr lang="ru-RU" sz="1700" dirty="0"/>
              <a:t>Распоряжение от 1 марта 2007 г. N 333-РП «Об утверждении положений об экспериментальных центрах обслуживания населения и организаций окружного и районного уровня в режиме "одного окна</a:t>
            </a:r>
            <a:r>
              <a:rPr lang="ru-RU" sz="1700" dirty="0" smtClean="0"/>
              <a:t>"»</a:t>
            </a:r>
            <a:endParaRPr lang="ru-RU" sz="1700" dirty="0"/>
          </a:p>
        </p:txBody>
      </p:sp>
      <p:pic>
        <p:nvPicPr>
          <p:cNvPr id="2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848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Раздел </a:t>
            </a:r>
            <a:r>
              <a:rPr lang="en-US" sz="2000" dirty="0" smtClean="0"/>
              <a:t>III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354" y="1988840"/>
            <a:ext cx="9113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/>
              <a:t>ГЦП по созданию окружных и районных центров обслуживания населения и организаций по принципу «одного </a:t>
            </a:r>
            <a:r>
              <a:rPr lang="ru-RU" sz="3600" b="1" dirty="0" smtClean="0"/>
              <a:t>окна» </a:t>
            </a:r>
            <a:r>
              <a:rPr lang="ru-RU" sz="3600" b="1" dirty="0"/>
              <a:t>на территории г.Москвы на 2009-2011 гг.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6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009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68731" y="2609344"/>
            <a:ext cx="4536504" cy="2248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9" y="0"/>
            <a:ext cx="9110693" cy="620688"/>
          </a:xfrm>
        </p:spPr>
        <p:txBody>
          <a:bodyPr>
            <a:normAutofit/>
          </a:bodyPr>
          <a:lstStyle/>
          <a:p>
            <a:r>
              <a:rPr lang="ru-RU" dirty="0" smtClean="0"/>
              <a:t>Городская целевая программа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14BCA-A41B-4143-A4A4-3DB68B6B64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0739" y="2794318"/>
            <a:ext cx="4392488" cy="198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i="1" dirty="0">
                <a:solidFill>
                  <a:prstClr val="black"/>
                </a:solidFill>
              </a:rPr>
              <a:t>«О Городской целевой программе по созданию окружных и районных центров обслуживания населения и организаций по принципу «одного окна» на территории города Москвы на 2009—2011 гг.»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9596" y="1928802"/>
            <a:ext cx="333937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ППМ от 24 июня 2008 года </a:t>
            </a:r>
            <a:endParaRPr lang="ru-RU" sz="2000" b="1" dirty="0" smtClean="0"/>
          </a:p>
          <a:p>
            <a:r>
              <a:rPr lang="ru-RU" sz="2000" b="1" dirty="0" smtClean="0"/>
              <a:t>№</a:t>
            </a:r>
            <a:r>
              <a:rPr lang="ru-RU" sz="2000" b="1" dirty="0"/>
              <a:t> 554-ПП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033707" y="3352432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Прямоугольник 15"/>
          <p:cNvSpPr/>
          <p:nvPr/>
        </p:nvSpPr>
        <p:spPr>
          <a:xfrm>
            <a:off x="5515710" y="2731071"/>
            <a:ext cx="4198963" cy="1983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Утверждена ГЦП по созданию окружных и районных центров обслуживания населения и организаций по принципу «одного окна» на 2009-2011 гг.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0" name="Picture 24" descr="МФЦ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333" y="6057360"/>
            <a:ext cx="68419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999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46847</TotalTime>
  <Words>3929</Words>
  <Application>Microsoft Office PowerPoint</Application>
  <PresentationFormat>Лист A4 (210x297 мм)</PresentationFormat>
  <Paragraphs>893</Paragraphs>
  <Slides>51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Arial</vt:lpstr>
      <vt:lpstr>Garamond</vt:lpstr>
      <vt:lpstr>Arial Narrow</vt:lpstr>
      <vt:lpstr>Times New Roman</vt:lpstr>
      <vt:lpstr>Symbol</vt:lpstr>
      <vt:lpstr>Calibri</vt:lpstr>
      <vt:lpstr>Wingdings</vt:lpstr>
      <vt:lpstr>Оформление по умолчанию</vt:lpstr>
      <vt:lpstr>Visio</vt:lpstr>
      <vt:lpstr>Слайд 1</vt:lpstr>
      <vt:lpstr>Содержание</vt:lpstr>
      <vt:lpstr>Раздел I</vt:lpstr>
      <vt:lpstr>Как можно описать действовавшую до недавнего времени в Москве систему предоставления государственных услуг? </vt:lpstr>
      <vt:lpstr>Проблемные вопросы</vt:lpstr>
      <vt:lpstr>Раздел II</vt:lpstr>
      <vt:lpstr>Проведение эксперимента по созданию МФЦ</vt:lpstr>
      <vt:lpstr>Раздел III</vt:lpstr>
      <vt:lpstr>Городская целевая программа</vt:lpstr>
      <vt:lpstr>Основные задачи Программы</vt:lpstr>
      <vt:lpstr>На основании принятого Постановления №554-ПП были созданы МФЦ по следующим адресам:</vt:lpstr>
      <vt:lpstr>Раздел IV</vt:lpstr>
      <vt:lpstr>Совершенствование федерального законодательства</vt:lpstr>
      <vt:lpstr>Совершенствование федерального законодательства</vt:lpstr>
      <vt:lpstr>Основные понятия</vt:lpstr>
      <vt:lpstr>Основные понятия</vt:lpstr>
      <vt:lpstr>Организация предоставления государственных и муниципальных услуг в многофункциональных центрах</vt:lpstr>
      <vt:lpstr>Совершенствование федерального законодательства</vt:lpstr>
      <vt:lpstr>Раздел V</vt:lpstr>
      <vt:lpstr>Разработка и утверждение новой концепции организации МФЦ</vt:lpstr>
      <vt:lpstr>Организационная схема функционирования ГБУ МФЦ</vt:lpstr>
      <vt:lpstr>Схема размещения МФЦ нового образца на 1 сентября 2012 года</vt:lpstr>
      <vt:lpstr>Статистика работы МФЦ</vt:lpstr>
      <vt:lpstr>Органы власти, услуги которых предоставляются в МФЦ</vt:lpstr>
      <vt:lpstr>Универсальные специалисты МФЦ</vt:lpstr>
      <vt:lpstr>Условия обслуживания заявителей в МФЦ</vt:lpstr>
      <vt:lpstr>Условия обслуживания заявителей в МФЦ</vt:lpstr>
      <vt:lpstr>Условия обслуживания заявителей в МФЦ</vt:lpstr>
      <vt:lpstr>Условия обслуживания заявителей в МФЦ</vt:lpstr>
      <vt:lpstr>Условия обслуживания заявителей в МФЦ</vt:lpstr>
      <vt:lpstr>Условия обслуживания заявителей в МФЦ</vt:lpstr>
      <vt:lpstr>Условия обслуживания заявителей в МФЦ</vt:lpstr>
      <vt:lpstr>Раздел VI</vt:lpstr>
      <vt:lpstr>Текущая ситуация по созданным МФЦ </vt:lpstr>
      <vt:lpstr>Раздел VII</vt:lpstr>
      <vt:lpstr>Востребованность перехода на экстерриториальный принцип для различных возрастных категорий граждан</vt:lpstr>
      <vt:lpstr>Внедрение системы предоставления государственных услуг по экстерриториальному принципу, в том числе при обращении в МФЦ</vt:lpstr>
      <vt:lpstr>Внедрение системы предоставления государственных услуг по эксведомственному принципу, в том числе при обращении в МФЦ</vt:lpstr>
      <vt:lpstr>Модель МФЦ района Лефортово до передачи сотрудников ГКУ ИС и ГКУ ГЦЖС в ГБУ МФЦ</vt:lpstr>
      <vt:lpstr>Модель МФЦ района Лефортово после передачи сотрудников ГКУ ИС и ГКУ ГЦЖС в ГБУ МФЦ</vt:lpstr>
      <vt:lpstr>Жизненная ситуация «У меня родился ребенок»</vt:lpstr>
      <vt:lpstr>Жизненная ситуация «Выход на пенсию»</vt:lpstr>
      <vt:lpstr>Некоторые, наиболее типичные «жизненные ситуации», которые москвичи легко решат в МФЦ</vt:lpstr>
      <vt:lpstr>Для перехода к предоставлению услуг по эксведомственному принципу необходимо решить ряд задач</vt:lpstr>
      <vt:lpstr>Создание клиентоориентированной учебной программы подготовки универсальных специалистов МФЦ</vt:lpstr>
      <vt:lpstr>Внедрение системы материального и нематериального  стимулирования сотрудников МФЦ в целях повышения качества предоставляемых услуг</vt:lpstr>
      <vt:lpstr>Создание МФЦ для юридических лиц</vt:lpstr>
      <vt:lpstr>Раздел VIII</vt:lpstr>
      <vt:lpstr>Организация  информирования населения  о работе МФЦ</vt:lpstr>
      <vt:lpstr>Организация обратной связи с населением</vt:lpstr>
      <vt:lpstr>Спасибо за внимание!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Колосов Олег Владимирович</dc:creator>
  <cp:lastModifiedBy>GEG</cp:lastModifiedBy>
  <cp:revision>1990</cp:revision>
  <cp:lastPrinted>2012-05-20T08:41:04Z</cp:lastPrinted>
  <dcterms:created xsi:type="dcterms:W3CDTF">2007-11-07T08:02:26Z</dcterms:created>
  <dcterms:modified xsi:type="dcterms:W3CDTF">2012-10-19T11:39:49Z</dcterms:modified>
</cp:coreProperties>
</file>